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31" r:id="rId14"/>
    <p:sldId id="311" r:id="rId15"/>
    <p:sldId id="468" r:id="rId16"/>
    <p:sldId id="469" r:id="rId17"/>
    <p:sldId id="313" r:id="rId18"/>
    <p:sldId id="334" r:id="rId19"/>
    <p:sldId id="326" r:id="rId20"/>
    <p:sldId id="327" r:id="rId21"/>
    <p:sldId id="328" r:id="rId22"/>
    <p:sldId id="475" r:id="rId23"/>
    <p:sldId id="338" r:id="rId24"/>
    <p:sldId id="340" r:id="rId25"/>
    <p:sldId id="344" r:id="rId26"/>
    <p:sldId id="345" r:id="rId27"/>
    <p:sldId id="315" r:id="rId28"/>
    <p:sldId id="320" r:id="rId29"/>
    <p:sldId id="314" r:id="rId30"/>
    <p:sldId id="322" r:id="rId31"/>
    <p:sldId id="346" r:id="rId32"/>
    <p:sldId id="46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1993" autoAdjust="0"/>
  </p:normalViewPr>
  <p:slideViewPr>
    <p:cSldViewPr>
      <p:cViewPr varScale="1">
        <p:scale>
          <a:sx n="60" d="100"/>
          <a:sy n="60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47F77-018E-4C09-B31C-AC534A38D576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A02E9-A199-437D-94C1-CFA10C2CD4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929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A02E9-A199-437D-94C1-CFA10C2CD475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6153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A02E9-A199-437D-94C1-CFA10C2CD47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729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FAC2-8B56-494A-851C-D18C1D179EE6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19C1-BE4F-40BB-9BEE-ADF361888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790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FAC2-8B56-494A-851C-D18C1D179EE6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19C1-BE4F-40BB-9BEE-ADF361888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403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FAC2-8B56-494A-851C-D18C1D179EE6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19C1-BE4F-40BB-9BEE-ADF361888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08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FAC2-8B56-494A-851C-D18C1D179EE6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19C1-BE4F-40BB-9BEE-ADF361888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426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FAC2-8B56-494A-851C-D18C1D179EE6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19C1-BE4F-40BB-9BEE-ADF361888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89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FAC2-8B56-494A-851C-D18C1D179EE6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19C1-BE4F-40BB-9BEE-ADF361888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051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FAC2-8B56-494A-851C-D18C1D179EE6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19C1-BE4F-40BB-9BEE-ADF361888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89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FAC2-8B56-494A-851C-D18C1D179EE6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19C1-BE4F-40BB-9BEE-ADF361888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29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FAC2-8B56-494A-851C-D18C1D179EE6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19C1-BE4F-40BB-9BEE-ADF361888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403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FAC2-8B56-494A-851C-D18C1D179EE6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19C1-BE4F-40BB-9BEE-ADF361888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64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FAC2-8B56-494A-851C-D18C1D179EE6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19C1-BE4F-40BB-9BEE-ADF361888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2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3FAC2-8B56-494A-851C-D18C1D179EE6}" type="datetimeFigureOut">
              <a:rPr lang="ru-RU" smtClean="0"/>
              <a:pPr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419C1-BE4F-40BB-9BEE-ADF361888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7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Documents%20and%20Settings\&#1055;&#1086;&#1083;&#1100;&#1079;&#1086;&#1074;&#1072;&#1090;&#1077;&#1083;&#1100;\Desktop\&#1093;&#1080;&#1084;&#1080;&#1103;\&#1087;&#1088;&#1077;&#1079;&#1077;&#1085;&#1090;&#1072;&#1094;&#1080;&#1080;%20&#1087;&#1086;%20&#1093;&#1080;&#1084;&#1080;&#1080;\Zvuk_-_Raskatx_groma__.mp3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2;&#1086;&#1080;%20&#1076;&#1086;&#1082;&#1091;&#1084;&#1077;&#1085;&#1090;&#1099;\My%20Music\&#1088;&#1072;&#1089;&#1082;&#1072;&#1090;&#1099;%20&#1075;&#1088;&#1086;&#1084;&#1072;.wav" TargetMode="Externa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bg.khanacademy.org/science/chemistry/oxidation-reduction/redox-oxidation-reduction/a/oxidation-reduction-redox-reactions?modal=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phet.colorado.edu/sims/html/balancing-chemical-equations/latest/balancing-chemical-equations_en.html?fbclid=IwAR2AGFNlNsMuKhSfw-0PbHiCdj60mfL5EGWYOquTMrH8JeLYAh3Ky7fMKS8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Documents%20and%20Settings\&#1055;&#1086;&#1083;&#1100;&#1079;&#1086;&#1074;&#1072;&#1090;&#1077;&#1083;&#1100;\Local%20Settings\Temporary%20Internet%20Files\Content.IE5\EFPNC4WV\MSSN00451_0000%5b1%5d.mid" TargetMode="Externa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/>
          <p:cNvSpPr/>
          <p:nvPr/>
        </p:nvSpPr>
        <p:spPr>
          <a:xfrm>
            <a:off x="349843" y="1484784"/>
            <a:ext cx="840781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bg-BG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bg-BG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Окислително-редукционни</a:t>
            </a:r>
          </a:p>
          <a:p>
            <a:pPr algn="ctr"/>
            <a:r>
              <a:rPr lang="bg-BG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процеси</a:t>
            </a:r>
          </a:p>
        </p:txBody>
      </p:sp>
    </p:spTree>
    <p:extLst>
      <p:ext uri="{BB962C8B-B14F-4D97-AF65-F5344CB8AC3E}">
        <p14:creationId xmlns:p14="http://schemas.microsoft.com/office/powerpoint/2010/main" val="2709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MPj0179003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rgbClr val="FFC000"/>
                </a:solidFill>
              </a:rPr>
              <a:t>При ферментация на глюкоза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79388" y="4962872"/>
            <a:ext cx="7993012" cy="92333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5400" dirty="0"/>
              <a:t>C</a:t>
            </a:r>
            <a:r>
              <a:rPr lang="ru-RU" sz="3600" b="1" dirty="0"/>
              <a:t>6</a:t>
            </a:r>
            <a:r>
              <a:rPr lang="ru-RU" sz="5400" dirty="0"/>
              <a:t>H</a:t>
            </a:r>
            <a:r>
              <a:rPr lang="ru-RU" sz="3600" b="1" dirty="0"/>
              <a:t>12</a:t>
            </a:r>
            <a:r>
              <a:rPr lang="ru-RU" sz="5400" dirty="0"/>
              <a:t>O</a:t>
            </a:r>
            <a:r>
              <a:rPr lang="ru-RU" sz="3600" b="1" dirty="0"/>
              <a:t>6</a:t>
            </a:r>
            <a:r>
              <a:rPr lang="ru-RU" sz="5400" b="1" dirty="0"/>
              <a:t> </a:t>
            </a:r>
            <a:r>
              <a:rPr lang="ru-RU" sz="5400" dirty="0">
                <a:cs typeface="Arial" charset="0"/>
              </a:rPr>
              <a:t>→ 2C</a:t>
            </a:r>
            <a:r>
              <a:rPr lang="ru-RU" sz="3600" b="1" dirty="0">
                <a:cs typeface="Arial" charset="0"/>
              </a:rPr>
              <a:t>2</a:t>
            </a:r>
            <a:r>
              <a:rPr lang="ru-RU" sz="5400" dirty="0">
                <a:cs typeface="Arial" charset="0"/>
              </a:rPr>
              <a:t>H</a:t>
            </a:r>
            <a:r>
              <a:rPr lang="ru-RU" sz="3600" b="1" dirty="0">
                <a:cs typeface="Arial" charset="0"/>
              </a:rPr>
              <a:t>5</a:t>
            </a:r>
            <a:r>
              <a:rPr lang="ru-RU" sz="5400" dirty="0">
                <a:cs typeface="Arial" charset="0"/>
              </a:rPr>
              <a:t>OH + 2CO</a:t>
            </a:r>
            <a:r>
              <a:rPr lang="ru-RU" sz="3600" b="1" dirty="0">
                <a:cs typeface="Arial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EXPLOS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17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9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77875"/>
          </a:xfrm>
        </p:spPr>
        <p:txBody>
          <a:bodyPr/>
          <a:lstStyle/>
          <a:p>
            <a:pPr eaLnBrk="1" hangingPunct="1"/>
            <a:r>
              <a:rPr lang="ru-RU"/>
              <a:t>Взрывчатые вещества</a:t>
            </a:r>
          </a:p>
        </p:txBody>
      </p:sp>
      <p:sp>
        <p:nvSpPr>
          <p:cNvPr id="19460" name="Text Box 16"/>
          <p:cNvSpPr txBox="1">
            <a:spLocks noChangeArrowheads="1"/>
          </p:cNvSpPr>
          <p:nvPr/>
        </p:nvSpPr>
        <p:spPr bwMode="auto">
          <a:xfrm>
            <a:off x="2176463" y="4673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bg-BG"/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755650" y="981075"/>
            <a:ext cx="7702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/>
              <a:t>P + KClO</a:t>
            </a:r>
            <a:r>
              <a:rPr lang="ru-RU" sz="3600"/>
              <a:t>3</a:t>
            </a:r>
            <a:r>
              <a:rPr lang="ru-RU" sz="5400"/>
              <a:t> </a:t>
            </a:r>
            <a:r>
              <a:rPr lang="ru-RU" sz="5400">
                <a:cs typeface="Arial" charset="0"/>
              </a:rPr>
              <a:t>→ P</a:t>
            </a:r>
            <a:r>
              <a:rPr lang="ru-RU" sz="3600">
                <a:cs typeface="Arial" charset="0"/>
              </a:rPr>
              <a:t>2</a:t>
            </a:r>
            <a:r>
              <a:rPr lang="ru-RU" sz="5400">
                <a:cs typeface="Arial" charset="0"/>
              </a:rPr>
              <a:t>O</a:t>
            </a:r>
            <a:r>
              <a:rPr lang="ru-RU" sz="3600">
                <a:cs typeface="Arial" charset="0"/>
              </a:rPr>
              <a:t>5 </a:t>
            </a:r>
            <a:r>
              <a:rPr lang="ru-RU" sz="5400">
                <a:cs typeface="Arial" charset="0"/>
              </a:rPr>
              <a:t>+ KCl</a:t>
            </a:r>
          </a:p>
        </p:txBody>
      </p:sp>
      <p:pic>
        <p:nvPicPr>
          <p:cNvPr id="53266" name="Zvuk_-_Raskatx_groma__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813" y="62372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MPj0227558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Текстово поле 7"/>
          <p:cNvSpPr txBox="1"/>
          <p:nvPr/>
        </p:nvSpPr>
        <p:spPr>
          <a:xfrm>
            <a:off x="611560" y="5232102"/>
            <a:ext cx="8172400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3200" dirty="0"/>
              <a:t>Фойерверките  са  резултат от  окислително-редукционни  процеси.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3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82" fill="hold"/>
                                        <p:tgtEl>
                                          <p:spTgt spid="53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6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Pj040046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err="1">
                <a:solidFill>
                  <a:srgbClr val="FFC000"/>
                </a:solidFill>
              </a:rPr>
              <a:t>Мълния</a:t>
            </a:r>
            <a:r>
              <a:rPr lang="ru-RU" b="1" dirty="0">
                <a:solidFill>
                  <a:srgbClr val="FFC000"/>
                </a:solidFill>
              </a:rPr>
              <a:t> в </a:t>
            </a:r>
            <a:r>
              <a:rPr lang="ru-RU" b="1" dirty="0" err="1">
                <a:solidFill>
                  <a:srgbClr val="FFC000"/>
                </a:solidFill>
              </a:rPr>
              <a:t>природата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59399" name="раскаты грома.wa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459788" y="6237288"/>
            <a:ext cx="304800" cy="304800"/>
          </a:xfrm>
        </p:spPr>
      </p:pic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1619250" y="2924944"/>
            <a:ext cx="6256338" cy="120032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6000" dirty="0"/>
              <a:t>N</a:t>
            </a:r>
            <a:r>
              <a:rPr lang="ru-RU" sz="3600" dirty="0"/>
              <a:t>2</a:t>
            </a:r>
            <a:r>
              <a:rPr lang="ru-RU" sz="7200" dirty="0"/>
              <a:t> </a:t>
            </a:r>
            <a:r>
              <a:rPr lang="ru-RU" sz="6000" dirty="0"/>
              <a:t> +  O</a:t>
            </a:r>
            <a:r>
              <a:rPr lang="ru-RU" sz="3600" dirty="0"/>
              <a:t>2 </a:t>
            </a:r>
            <a:r>
              <a:rPr lang="ru-RU" sz="6000" dirty="0"/>
              <a:t> </a:t>
            </a:r>
            <a:r>
              <a:rPr lang="ru-RU" sz="6000" dirty="0">
                <a:cs typeface="Arial" charset="0"/>
              </a:rPr>
              <a:t>→ </a:t>
            </a:r>
            <a:r>
              <a:rPr lang="ru-RU" sz="6000" dirty="0" smtClean="0">
                <a:cs typeface="Arial" charset="0"/>
              </a:rPr>
              <a:t>2NO</a:t>
            </a:r>
            <a:endParaRPr lang="ru-RU" sz="60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4" fill="hold"/>
                                        <p:tgtEl>
                                          <p:spTgt spid="593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9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39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При процеса дишане</a:t>
            </a:r>
          </a:p>
        </p:txBody>
      </p:sp>
      <p:pic>
        <p:nvPicPr>
          <p:cNvPr id="4" name="Контейнер за съдържание 3" descr="sys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5856" y="1196752"/>
            <a:ext cx="5544616" cy="560065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Картина 4" descr="dihatelna_siste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042179"/>
            <a:ext cx="2520280" cy="354706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tx1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/>
          <p:cNvSpPr/>
          <p:nvPr/>
        </p:nvSpPr>
        <p:spPr>
          <a:xfrm>
            <a:off x="618577" y="726951"/>
            <a:ext cx="7906845" cy="27699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None/>
            </a:pPr>
            <a:r>
              <a:rPr lang="ru-RU" sz="4400" b="1" i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2.Същност</a:t>
            </a:r>
            <a:r>
              <a:rPr lang="ru-RU" sz="4400" b="1" i="1" cap="none" spc="0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 на </a:t>
            </a:r>
          </a:p>
          <a:p>
            <a:pPr algn="ctr">
              <a:buNone/>
            </a:pPr>
            <a:r>
              <a:rPr lang="ru-RU" sz="4400" b="1" i="1" cap="none" spc="0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окислително</a:t>
            </a:r>
            <a:r>
              <a:rPr lang="ru-RU" sz="4400" b="1" i="1" cap="none" spc="0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- </a:t>
            </a:r>
            <a:r>
              <a:rPr lang="ru-RU" sz="4400" b="1" i="1" cap="none" spc="0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редукционните</a:t>
            </a:r>
            <a:r>
              <a:rPr lang="ru-RU" sz="4400" b="1" i="1" cap="none" spc="0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 </a:t>
            </a:r>
          </a:p>
          <a:p>
            <a:pPr algn="ctr">
              <a:buNone/>
            </a:pPr>
            <a:r>
              <a:rPr lang="ru-RU" sz="4400" b="1" i="1" cap="none" spc="0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процеси </a:t>
            </a:r>
          </a:p>
          <a:p>
            <a:pPr algn="ctr">
              <a:buNone/>
            </a:pPr>
            <a:r>
              <a:rPr lang="en-US" sz="1400" dirty="0">
                <a:hlinkClick r:id="rId2"/>
              </a:rPr>
              <a:t>https://bg.khanacademy.org/science</a:t>
            </a:r>
            <a:endParaRPr lang="bg-BG" sz="1400" dirty="0">
              <a:hlinkClick r:id="rId2"/>
            </a:endParaRPr>
          </a:p>
          <a:p>
            <a:pPr algn="ctr">
              <a:buNone/>
            </a:pPr>
            <a:r>
              <a:rPr lang="en-US" sz="1400" dirty="0">
                <a:hlinkClick r:id="rId2"/>
              </a:rPr>
              <a:t>/chemistry/oxidation-reduction/redox-oxidation-reduction/a/</a:t>
            </a:r>
            <a:endParaRPr lang="bg-BG" sz="1400" dirty="0">
              <a:hlinkClick r:id="rId2"/>
            </a:endParaRPr>
          </a:p>
          <a:p>
            <a:pPr algn="ctr">
              <a:buNone/>
            </a:pPr>
            <a:r>
              <a:rPr lang="en-US" sz="1400" dirty="0" err="1">
                <a:hlinkClick r:id="rId2"/>
              </a:rPr>
              <a:t>oxidation-reduction-redox-reactions?modal</a:t>
            </a:r>
            <a:r>
              <a:rPr lang="en-US" sz="1400" dirty="0">
                <a:hlinkClick r:id="rId2"/>
              </a:rPr>
              <a:t>=1</a:t>
            </a:r>
            <a:endParaRPr lang="ru-RU" sz="1400" b="1" i="1" cap="none" spc="0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971600" y="3884855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Процеси, </a:t>
            </a:r>
            <a:r>
              <a:rPr lang="ru-RU" sz="2800" dirty="0" err="1"/>
              <a:t>които</a:t>
            </a:r>
            <a:r>
              <a:rPr lang="ru-RU" sz="2800" dirty="0"/>
              <a:t> </a:t>
            </a:r>
            <a:r>
              <a:rPr lang="ru-RU" sz="2800" dirty="0" err="1"/>
              <a:t>протичат</a:t>
            </a:r>
            <a:r>
              <a:rPr lang="ru-RU" sz="2800" dirty="0"/>
              <a:t> с </a:t>
            </a:r>
            <a:r>
              <a:rPr lang="ru-RU" sz="2800" dirty="0" err="1"/>
              <a:t>преход</a:t>
            </a:r>
            <a:r>
              <a:rPr lang="ru-RU" sz="2800" dirty="0"/>
              <a:t> на </a:t>
            </a:r>
            <a:r>
              <a:rPr lang="ru-RU" sz="2800" dirty="0" err="1"/>
              <a:t>електрони</a:t>
            </a:r>
            <a:r>
              <a:rPr lang="ru-RU" sz="2800" dirty="0"/>
              <a:t> от </a:t>
            </a:r>
            <a:r>
              <a:rPr lang="ru-RU" sz="2800" dirty="0" err="1"/>
              <a:t>едни</a:t>
            </a:r>
            <a:r>
              <a:rPr lang="ru-RU" sz="2800" dirty="0"/>
              <a:t>  </a:t>
            </a:r>
            <a:r>
              <a:rPr lang="ru-RU" sz="2800" dirty="0" err="1"/>
              <a:t>атоми</a:t>
            </a:r>
            <a:r>
              <a:rPr lang="ru-RU" sz="2800" dirty="0"/>
              <a:t> или </a:t>
            </a:r>
            <a:r>
              <a:rPr lang="ru-RU" sz="2800" dirty="0" err="1"/>
              <a:t>йони</a:t>
            </a:r>
            <a:r>
              <a:rPr lang="ru-RU" sz="2800" dirty="0"/>
              <a:t> </a:t>
            </a:r>
            <a:r>
              <a:rPr lang="ru-RU" sz="2800" dirty="0" err="1"/>
              <a:t>към</a:t>
            </a:r>
            <a:r>
              <a:rPr lang="ru-RU" sz="2800" dirty="0"/>
              <a:t> </a:t>
            </a:r>
            <a:r>
              <a:rPr lang="ru-RU" sz="2800" dirty="0" err="1"/>
              <a:t>други</a:t>
            </a:r>
            <a:r>
              <a:rPr lang="ru-RU" sz="2800" dirty="0"/>
              <a:t> </a:t>
            </a:r>
            <a:r>
              <a:rPr lang="ru-RU" sz="2800" dirty="0" err="1"/>
              <a:t>атоми</a:t>
            </a:r>
            <a:r>
              <a:rPr lang="ru-RU" sz="2800" dirty="0"/>
              <a:t> или </a:t>
            </a:r>
            <a:r>
              <a:rPr lang="ru-RU" sz="2800" dirty="0" err="1"/>
              <a:t>йони</a:t>
            </a:r>
            <a:r>
              <a:rPr lang="ru-RU" sz="2800" dirty="0"/>
              <a:t>. Те </a:t>
            </a:r>
            <a:r>
              <a:rPr lang="ru-RU" sz="2800" dirty="0" err="1"/>
              <a:t>протичат</a:t>
            </a:r>
            <a:r>
              <a:rPr lang="ru-RU" sz="2800" dirty="0"/>
              <a:t> с </a:t>
            </a:r>
            <a:r>
              <a:rPr lang="ru-RU" sz="2800" dirty="0" err="1"/>
              <a:t>промяна</a:t>
            </a:r>
            <a:r>
              <a:rPr lang="ru-RU" sz="2800" dirty="0"/>
              <a:t> в заряда на </a:t>
            </a:r>
            <a:r>
              <a:rPr lang="ru-RU" sz="2800" dirty="0" err="1"/>
              <a:t>йоните</a:t>
            </a:r>
            <a:r>
              <a:rPr lang="ru-RU" sz="2800" dirty="0"/>
              <a:t> или </a:t>
            </a:r>
            <a:r>
              <a:rPr lang="ru-RU" sz="2800" dirty="0" err="1"/>
              <a:t>атомите</a:t>
            </a:r>
            <a:r>
              <a:rPr lang="ru-RU" sz="2800" dirty="0"/>
              <a:t>. </a:t>
            </a:r>
            <a:endParaRPr lang="bg-BG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268538" y="981075"/>
            <a:ext cx="61912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dirty="0" err="1"/>
              <a:t>Al</a:t>
            </a:r>
            <a:r>
              <a:rPr lang="ru-RU" sz="4400" dirty="0"/>
              <a:t> </a:t>
            </a:r>
            <a:r>
              <a:rPr lang="ru-RU" sz="4000" dirty="0"/>
              <a:t>  +    </a:t>
            </a:r>
            <a:r>
              <a:rPr lang="ru-RU" sz="4800" dirty="0"/>
              <a:t>О</a:t>
            </a:r>
            <a:r>
              <a:rPr lang="ru-RU" sz="2800" dirty="0"/>
              <a:t>2</a:t>
            </a:r>
            <a:r>
              <a:rPr lang="ru-RU" sz="4000" dirty="0"/>
              <a:t>    </a:t>
            </a:r>
            <a:r>
              <a:rPr lang="ru-RU" sz="4000" dirty="0">
                <a:cs typeface="Arial" charset="0"/>
              </a:rPr>
              <a:t>→   </a:t>
            </a:r>
            <a:r>
              <a:rPr lang="ru-RU" sz="4000" dirty="0">
                <a:solidFill>
                  <a:srgbClr val="FFC000"/>
                </a:solidFill>
                <a:cs typeface="Arial" charset="0"/>
              </a:rPr>
              <a:t>2</a:t>
            </a:r>
            <a:r>
              <a:rPr lang="ru-RU" sz="4800" dirty="0">
                <a:cs typeface="Arial" charset="0"/>
              </a:rPr>
              <a:t>Al</a:t>
            </a:r>
            <a:r>
              <a:rPr lang="ru-RU" sz="3200" b="1" dirty="0">
                <a:cs typeface="Arial" charset="0"/>
              </a:rPr>
              <a:t>2</a:t>
            </a:r>
            <a:r>
              <a:rPr lang="ru-RU" sz="4800" dirty="0">
                <a:cs typeface="Arial" charset="0"/>
              </a:rPr>
              <a:t>О</a:t>
            </a:r>
            <a:r>
              <a:rPr lang="ru-RU" sz="3200" b="1" dirty="0">
                <a:cs typeface="Arial" charset="0"/>
              </a:rPr>
              <a:t>3</a:t>
            </a:r>
            <a:endParaRPr lang="ru-RU" sz="2000" b="1" dirty="0">
              <a:cs typeface="Arial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410867" y="692150"/>
            <a:ext cx="288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886523" y="692150"/>
            <a:ext cx="325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056412" y="765175"/>
            <a:ext cx="4940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+3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6780684" y="717550"/>
            <a:ext cx="4347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-2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395537" y="2565400"/>
            <a:ext cx="9307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C000"/>
                </a:solidFill>
              </a:rPr>
              <a:t>4</a:t>
            </a:r>
            <a:r>
              <a:rPr lang="ru-RU" sz="4000" dirty="0"/>
              <a:t>Al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755650" y="2349500"/>
            <a:ext cx="325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0</a:t>
            </a:r>
          </a:p>
          <a:p>
            <a:endParaRPr lang="ru-RU" sz="2000" dirty="0"/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1189038" y="270986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folHlink"/>
                </a:solidFill>
                <a:cs typeface="Arial" charset="0"/>
              </a:rPr>
              <a:t>–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1475656" y="2636912"/>
            <a:ext cx="1584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</a:rPr>
              <a:t>4</a:t>
            </a:r>
            <a:r>
              <a:rPr lang="ru-RU" sz="4000" dirty="0"/>
              <a:t>. </a:t>
            </a:r>
            <a:r>
              <a:rPr lang="ru-RU" sz="4000" b="1" dirty="0" smtClean="0">
                <a:solidFill>
                  <a:srgbClr val="FF0000"/>
                </a:solidFill>
              </a:rPr>
              <a:t>3</a:t>
            </a:r>
            <a:r>
              <a:rPr lang="ru-RU" sz="4000" dirty="0" smtClean="0"/>
              <a:t>e</a:t>
            </a:r>
            <a:endParaRPr lang="ru-RU" sz="4000" dirty="0"/>
          </a:p>
        </p:txBody>
      </p:sp>
      <p:sp>
        <p:nvSpPr>
          <p:cNvPr id="8203" name="Text Box 17"/>
          <p:cNvSpPr txBox="1">
            <a:spLocks noChangeArrowheads="1"/>
          </p:cNvSpPr>
          <p:nvPr/>
        </p:nvSpPr>
        <p:spPr bwMode="auto">
          <a:xfrm>
            <a:off x="2124075" y="2636838"/>
            <a:ext cx="3603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bg-BG" sz="3200">
              <a:solidFill>
                <a:schemeClr val="folHlink"/>
              </a:solidFill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2613298" y="2636838"/>
            <a:ext cx="590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folHlink"/>
                </a:solidFill>
              </a:rPr>
              <a:t>→</a:t>
            </a: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2987825" y="2565400"/>
            <a:ext cx="9937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</a:rPr>
              <a:t> 4</a:t>
            </a:r>
            <a:r>
              <a:rPr lang="ru-RU" sz="4000" dirty="0" smtClean="0"/>
              <a:t>Al</a:t>
            </a:r>
            <a:endParaRPr lang="ru-RU" sz="4000" dirty="0"/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409170" y="2349500"/>
            <a:ext cx="4427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+3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396875" y="3717925"/>
            <a:ext cx="9396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</a:rPr>
              <a:t>3</a:t>
            </a:r>
            <a:r>
              <a:rPr lang="ru-RU" sz="4000" dirty="0"/>
              <a:t>О</a:t>
            </a:r>
            <a:r>
              <a:rPr lang="ru-RU" sz="2400" dirty="0"/>
              <a:t>2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755576" y="3502025"/>
            <a:ext cx="325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0</a:t>
            </a:r>
          </a:p>
          <a:p>
            <a:endParaRPr lang="ru-RU" sz="2000" dirty="0"/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1331640" y="3645024"/>
            <a:ext cx="16561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/>
              <a:t>+ </a:t>
            </a:r>
            <a:r>
              <a:rPr lang="ru-RU" sz="4000" b="1" dirty="0">
                <a:solidFill>
                  <a:srgbClr val="FFC000"/>
                </a:solidFill>
              </a:rPr>
              <a:t>6</a:t>
            </a:r>
            <a:r>
              <a:rPr lang="ru-RU" sz="4000" dirty="0"/>
              <a:t>. </a:t>
            </a:r>
            <a:r>
              <a:rPr lang="ru-RU" sz="4000" b="1" dirty="0">
                <a:solidFill>
                  <a:srgbClr val="FF0000"/>
                </a:solidFill>
              </a:rPr>
              <a:t>2</a:t>
            </a:r>
            <a:r>
              <a:rPr lang="ru-RU" sz="4000" dirty="0"/>
              <a:t>e</a:t>
            </a: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2613298" y="3717925"/>
            <a:ext cx="6495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folHlink"/>
                </a:solidFill>
              </a:rPr>
              <a:t> →</a:t>
            </a:r>
            <a:endParaRPr lang="ru-RU" sz="3200" dirty="0">
              <a:solidFill>
                <a:schemeClr val="folHlink"/>
              </a:solidFill>
            </a:endParaRPr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2989263" y="3644900"/>
            <a:ext cx="8996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C000"/>
                </a:solidFill>
              </a:rPr>
              <a:t> 6</a:t>
            </a:r>
            <a:r>
              <a:rPr lang="ru-RU" sz="4000" dirty="0" smtClean="0"/>
              <a:t>О</a:t>
            </a:r>
            <a:endParaRPr lang="ru-RU" sz="4000" dirty="0"/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3458864" y="3429000"/>
            <a:ext cx="3930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-2</a:t>
            </a:r>
          </a:p>
          <a:p>
            <a:endParaRPr lang="ru-RU" sz="2000" dirty="0"/>
          </a:p>
        </p:txBody>
      </p:sp>
      <p:sp>
        <p:nvSpPr>
          <p:cNvPr id="8218" name="Text Box 40"/>
          <p:cNvSpPr txBox="1">
            <a:spLocks noChangeArrowheads="1"/>
          </p:cNvSpPr>
          <p:nvPr/>
        </p:nvSpPr>
        <p:spPr bwMode="auto">
          <a:xfrm>
            <a:off x="5416550" y="30892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bg-BG"/>
          </a:p>
        </p:txBody>
      </p:sp>
      <p:sp>
        <p:nvSpPr>
          <p:cNvPr id="4139" name="Text Box 43"/>
          <p:cNvSpPr txBox="1">
            <a:spLocks noChangeArrowheads="1"/>
          </p:cNvSpPr>
          <p:nvPr/>
        </p:nvSpPr>
        <p:spPr bwMode="auto">
          <a:xfrm>
            <a:off x="4355976" y="2565400"/>
            <a:ext cx="157105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dirty="0" err="1"/>
              <a:t>Al</a:t>
            </a:r>
            <a:endParaRPr lang="ru-RU" sz="4000" dirty="0"/>
          </a:p>
          <a:p>
            <a:endParaRPr lang="ru-RU" sz="4000" dirty="0"/>
          </a:p>
        </p:txBody>
      </p:sp>
      <p:sp>
        <p:nvSpPr>
          <p:cNvPr id="4140" name="Text Box 44"/>
          <p:cNvSpPr txBox="1">
            <a:spLocks noChangeArrowheads="1"/>
          </p:cNvSpPr>
          <p:nvPr/>
        </p:nvSpPr>
        <p:spPr bwMode="auto">
          <a:xfrm>
            <a:off x="4427984" y="2420888"/>
            <a:ext cx="397446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/>
              <a:t>0</a:t>
            </a:r>
          </a:p>
          <a:p>
            <a:endParaRPr lang="ru-RU" sz="2000" dirty="0"/>
          </a:p>
        </p:txBody>
      </p:sp>
      <p:sp>
        <p:nvSpPr>
          <p:cNvPr id="4142" name="Text Box 46"/>
          <p:cNvSpPr txBox="1">
            <a:spLocks noChangeArrowheads="1"/>
          </p:cNvSpPr>
          <p:nvPr/>
        </p:nvSpPr>
        <p:spPr bwMode="auto">
          <a:xfrm>
            <a:off x="4499992" y="4671541"/>
            <a:ext cx="5245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dirty="0"/>
              <a:t>О</a:t>
            </a:r>
          </a:p>
        </p:txBody>
      </p:sp>
      <p:sp>
        <p:nvSpPr>
          <p:cNvPr id="4143" name="Text Box 47"/>
          <p:cNvSpPr txBox="1">
            <a:spLocks noChangeArrowheads="1"/>
          </p:cNvSpPr>
          <p:nvPr/>
        </p:nvSpPr>
        <p:spPr bwMode="auto">
          <a:xfrm>
            <a:off x="4534595" y="4527525"/>
            <a:ext cx="325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dirty="0"/>
              <a:t>0</a:t>
            </a:r>
          </a:p>
          <a:p>
            <a:endParaRPr lang="ru-RU" sz="2000" dirty="0"/>
          </a:p>
        </p:txBody>
      </p: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3851921" y="3061409"/>
            <a:ext cx="50405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u="sng" dirty="0" smtClean="0">
                <a:solidFill>
                  <a:srgbClr val="FF0000"/>
                </a:solidFill>
              </a:rPr>
              <a:t>1. редуктор</a:t>
            </a:r>
            <a:r>
              <a:rPr lang="ru-RU" sz="2000" dirty="0" smtClean="0"/>
              <a:t>              </a:t>
            </a:r>
            <a:r>
              <a:rPr lang="ru-RU" sz="2000" dirty="0" err="1" smtClean="0"/>
              <a:t>отдава</a:t>
            </a:r>
            <a:r>
              <a:rPr lang="ru-RU" sz="2000" dirty="0" smtClean="0"/>
              <a:t> е- </a:t>
            </a:r>
            <a:endParaRPr lang="ru-RU" sz="2000" dirty="0"/>
          </a:p>
          <a:p>
            <a:r>
              <a:rPr lang="ru-RU" sz="2000" dirty="0"/>
              <a:t>                               </a:t>
            </a:r>
            <a:r>
              <a:rPr lang="ru-RU" sz="2000" dirty="0" smtClean="0"/>
              <a:t> </a:t>
            </a:r>
            <a:r>
              <a:rPr lang="ru-RU" sz="2000" dirty="0" err="1" smtClean="0"/>
              <a:t>повишава</a:t>
            </a:r>
            <a:r>
              <a:rPr lang="ru-RU" sz="2000" dirty="0" smtClean="0"/>
              <a:t> </a:t>
            </a:r>
            <a:r>
              <a:rPr lang="ru-RU" sz="2000" dirty="0"/>
              <a:t>заряда си </a:t>
            </a:r>
          </a:p>
          <a:p>
            <a:endParaRPr lang="ru-RU" sz="2000" dirty="0"/>
          </a:p>
        </p:txBody>
      </p:sp>
      <p:sp>
        <p:nvSpPr>
          <p:cNvPr id="4147" name="Text Box 51"/>
          <p:cNvSpPr txBox="1">
            <a:spLocks noChangeArrowheads="1"/>
          </p:cNvSpPr>
          <p:nvPr/>
        </p:nvSpPr>
        <p:spPr bwMode="auto">
          <a:xfrm>
            <a:off x="1979513" y="1052513"/>
            <a:ext cx="576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dirty="0">
                <a:solidFill>
                  <a:srgbClr val="FFC000"/>
                </a:solidFill>
              </a:rPr>
              <a:t>4</a:t>
            </a:r>
          </a:p>
        </p:txBody>
      </p:sp>
      <p:sp>
        <p:nvSpPr>
          <p:cNvPr id="4148" name="Text Box 52"/>
          <p:cNvSpPr txBox="1">
            <a:spLocks noChangeArrowheads="1"/>
          </p:cNvSpPr>
          <p:nvPr/>
        </p:nvSpPr>
        <p:spPr bwMode="auto">
          <a:xfrm>
            <a:off x="3491880" y="980728"/>
            <a:ext cx="470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FFC000"/>
                </a:solidFill>
              </a:rPr>
              <a:t>3</a:t>
            </a:r>
          </a:p>
        </p:txBody>
      </p:sp>
      <p:cxnSp>
        <p:nvCxnSpPr>
          <p:cNvPr id="40" name="Съединител &quot;права стрелка&quot; 39"/>
          <p:cNvCxnSpPr/>
          <p:nvPr/>
        </p:nvCxnSpPr>
        <p:spPr>
          <a:xfrm>
            <a:off x="5292080" y="3284984"/>
            <a:ext cx="576064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ъединител &quot;права стрелка&quot; 48"/>
          <p:cNvCxnSpPr/>
          <p:nvPr/>
        </p:nvCxnSpPr>
        <p:spPr>
          <a:xfrm>
            <a:off x="5292080" y="3284984"/>
            <a:ext cx="495672" cy="2796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Дясна фигурна скоба 50"/>
          <p:cNvSpPr/>
          <p:nvPr/>
        </p:nvSpPr>
        <p:spPr>
          <a:xfrm>
            <a:off x="8316416" y="3140968"/>
            <a:ext cx="144016" cy="576064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2" name="Текстово поле 51"/>
          <p:cNvSpPr txBox="1"/>
          <p:nvPr/>
        </p:nvSpPr>
        <p:spPr>
          <a:xfrm>
            <a:off x="8532440" y="2276872"/>
            <a:ext cx="360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/>
              <a:t>о</a:t>
            </a:r>
          </a:p>
          <a:p>
            <a:r>
              <a:rPr lang="bg-BG" sz="1400" dirty="0" err="1"/>
              <a:t>Ки</a:t>
            </a:r>
            <a:endParaRPr lang="bg-BG" sz="1400" dirty="0"/>
          </a:p>
          <a:p>
            <a:r>
              <a:rPr lang="bg-BG" sz="1400" dirty="0"/>
              <a:t>С</a:t>
            </a:r>
          </a:p>
          <a:p>
            <a:r>
              <a:rPr lang="bg-BG" sz="1400" dirty="0" err="1"/>
              <a:t>ление</a:t>
            </a:r>
            <a:endParaRPr lang="bg-BG" sz="1400" dirty="0"/>
          </a:p>
        </p:txBody>
      </p:sp>
      <p:sp>
        <p:nvSpPr>
          <p:cNvPr id="54" name="Text Box 49"/>
          <p:cNvSpPr txBox="1">
            <a:spLocks noChangeArrowheads="1"/>
          </p:cNvSpPr>
          <p:nvPr/>
        </p:nvSpPr>
        <p:spPr bwMode="auto">
          <a:xfrm>
            <a:off x="3923928" y="5333493"/>
            <a:ext cx="48245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u="sng" dirty="0" smtClean="0">
                <a:solidFill>
                  <a:srgbClr val="FF0000"/>
                </a:solidFill>
              </a:rPr>
              <a:t>2.окислител</a:t>
            </a:r>
            <a:r>
              <a:rPr lang="ru-RU" sz="2000" dirty="0" smtClean="0"/>
              <a:t>             </a:t>
            </a:r>
            <a:r>
              <a:rPr lang="ru-RU" sz="2000" dirty="0"/>
              <a:t>приема </a:t>
            </a:r>
            <a:r>
              <a:rPr lang="ru-RU" sz="2000" dirty="0" smtClean="0"/>
              <a:t>е- </a:t>
            </a:r>
            <a:endParaRPr lang="ru-RU" sz="2000" dirty="0"/>
          </a:p>
          <a:p>
            <a:r>
              <a:rPr lang="ru-RU" sz="2000" dirty="0"/>
              <a:t>                                </a:t>
            </a:r>
            <a:r>
              <a:rPr lang="ru-RU" sz="2000" dirty="0" smtClean="0"/>
              <a:t>  </a:t>
            </a:r>
            <a:r>
              <a:rPr lang="ru-RU" sz="2000" dirty="0" err="1" smtClean="0"/>
              <a:t>понижава</a:t>
            </a:r>
            <a:r>
              <a:rPr lang="ru-RU" sz="2000" dirty="0" smtClean="0"/>
              <a:t> </a:t>
            </a:r>
            <a:r>
              <a:rPr lang="ru-RU" sz="2000" dirty="0"/>
              <a:t>заряда си </a:t>
            </a:r>
          </a:p>
          <a:p>
            <a:endParaRPr lang="ru-RU" sz="2000" dirty="0"/>
          </a:p>
        </p:txBody>
      </p:sp>
      <p:cxnSp>
        <p:nvCxnSpPr>
          <p:cNvPr id="55" name="Съединител &quot;права стрелка&quot; 54"/>
          <p:cNvCxnSpPr/>
          <p:nvPr/>
        </p:nvCxnSpPr>
        <p:spPr>
          <a:xfrm>
            <a:off x="5364088" y="5517232"/>
            <a:ext cx="576064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ъединител &quot;права стрелка&quot; 55"/>
          <p:cNvCxnSpPr/>
          <p:nvPr/>
        </p:nvCxnSpPr>
        <p:spPr>
          <a:xfrm>
            <a:off x="5372472" y="5517232"/>
            <a:ext cx="495672" cy="2796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Дясна фигурна скоба 56"/>
          <p:cNvSpPr/>
          <p:nvPr/>
        </p:nvSpPr>
        <p:spPr>
          <a:xfrm>
            <a:off x="8468816" y="5445224"/>
            <a:ext cx="144016" cy="576064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8" name="Текстово поле 57"/>
          <p:cNvSpPr txBox="1"/>
          <p:nvPr/>
        </p:nvSpPr>
        <p:spPr>
          <a:xfrm>
            <a:off x="8604448" y="4853478"/>
            <a:ext cx="360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/>
              <a:t>р</a:t>
            </a:r>
          </a:p>
          <a:p>
            <a:r>
              <a:rPr lang="bg-BG" sz="1400" dirty="0" err="1"/>
              <a:t>Еду</a:t>
            </a:r>
            <a:endParaRPr lang="bg-BG" sz="1400" dirty="0"/>
          </a:p>
          <a:p>
            <a:r>
              <a:rPr lang="bg-BG" sz="1400" dirty="0"/>
              <a:t>К</a:t>
            </a:r>
          </a:p>
          <a:p>
            <a:r>
              <a:rPr lang="bg-BG" sz="1400" dirty="0"/>
              <a:t>Ц</a:t>
            </a:r>
          </a:p>
          <a:p>
            <a:r>
              <a:rPr lang="bg-BG" sz="1400" dirty="0"/>
              <a:t>И</a:t>
            </a:r>
          </a:p>
          <a:p>
            <a:r>
              <a:rPr lang="bg-BG" sz="1400" dirty="0"/>
              <a:t>я</a:t>
            </a:r>
          </a:p>
        </p:txBody>
      </p:sp>
      <p:sp>
        <p:nvSpPr>
          <p:cNvPr id="2" name="Текстово поле 1"/>
          <p:cNvSpPr txBox="1"/>
          <p:nvPr/>
        </p:nvSpPr>
        <p:spPr>
          <a:xfrm>
            <a:off x="2483892" y="2575684"/>
            <a:ext cx="21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_</a:t>
            </a:r>
            <a:endParaRPr lang="bg-BG" dirty="0"/>
          </a:p>
        </p:txBody>
      </p:sp>
      <p:sp>
        <p:nvSpPr>
          <p:cNvPr id="39" name="Текстово поле 38"/>
          <p:cNvSpPr txBox="1"/>
          <p:nvPr/>
        </p:nvSpPr>
        <p:spPr>
          <a:xfrm>
            <a:off x="2591842" y="3629511"/>
            <a:ext cx="21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_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9456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5" dur="1000"/>
                                        <p:tgtEl>
                                          <p:spTgt spid="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2" dur="1000"/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5" dur="10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2" dur="10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/>
      <p:bldP spid="4110" grpId="0"/>
      <p:bldP spid="4115" grpId="0"/>
      <p:bldP spid="4116" grpId="0"/>
      <p:bldP spid="4117" grpId="0"/>
      <p:bldP spid="4118" grpId="0"/>
      <p:bldP spid="4120" grpId="0"/>
      <p:bldP spid="4122" grpId="0"/>
      <p:bldP spid="4123" grpId="0"/>
      <p:bldP spid="4142" grpId="0"/>
      <p:bldP spid="41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268538" y="981075"/>
            <a:ext cx="61912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/>
              <a:t>Ca</a:t>
            </a:r>
            <a:r>
              <a:rPr lang="ru-RU" sz="4400" dirty="0"/>
              <a:t> </a:t>
            </a:r>
            <a:r>
              <a:rPr lang="ru-RU" sz="4000" dirty="0"/>
              <a:t>  +   </a:t>
            </a:r>
            <a:r>
              <a:rPr lang="en-US" sz="4000" dirty="0" err="1"/>
              <a:t>Cl</a:t>
            </a:r>
            <a:r>
              <a:rPr lang="ru-RU" sz="2800" dirty="0"/>
              <a:t>2</a:t>
            </a:r>
            <a:r>
              <a:rPr lang="ru-RU" sz="4000" dirty="0"/>
              <a:t>    </a:t>
            </a:r>
            <a:r>
              <a:rPr lang="ru-RU" sz="4000" dirty="0">
                <a:cs typeface="Arial" charset="0"/>
              </a:rPr>
              <a:t>→   </a:t>
            </a:r>
            <a:r>
              <a:rPr lang="en-US" sz="4800" dirty="0">
                <a:cs typeface="Arial" charset="0"/>
              </a:rPr>
              <a:t>CaCl</a:t>
            </a:r>
            <a:r>
              <a:rPr lang="en-US" sz="3200" b="1" dirty="0">
                <a:cs typeface="Arial" charset="0"/>
              </a:rPr>
              <a:t>2</a:t>
            </a:r>
            <a:endParaRPr lang="ru-RU" sz="2000" b="1" dirty="0">
              <a:cs typeface="Arial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410867" y="692150"/>
            <a:ext cx="288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886523" y="692150"/>
            <a:ext cx="325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5796136" y="765175"/>
            <a:ext cx="4940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2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6372200" y="735087"/>
            <a:ext cx="4347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-</a:t>
            </a:r>
            <a:r>
              <a:rPr lang="en-US" sz="2400" b="1" dirty="0">
                <a:solidFill>
                  <a:srgbClr val="FF0000"/>
                </a:solidFill>
              </a:rPr>
              <a:t>1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395537" y="2565400"/>
            <a:ext cx="9307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/>
              <a:t>Ca</a:t>
            </a:r>
            <a:endParaRPr lang="ru-RU" sz="4000" dirty="0"/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755650" y="2349500"/>
            <a:ext cx="325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0</a:t>
            </a:r>
          </a:p>
          <a:p>
            <a:endParaRPr lang="ru-RU" sz="2000" dirty="0"/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1189038" y="270986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folHlink"/>
                </a:solidFill>
                <a:cs typeface="Arial" charset="0"/>
              </a:rPr>
              <a:t>–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1475656" y="2636912"/>
            <a:ext cx="1584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dirty="0"/>
              <a:t> </a:t>
            </a:r>
            <a:r>
              <a:rPr lang="en-US" sz="4000" b="1" dirty="0">
                <a:solidFill>
                  <a:srgbClr val="FF0000"/>
                </a:solidFill>
              </a:rPr>
              <a:t>2</a:t>
            </a:r>
            <a:r>
              <a:rPr lang="ru-RU" sz="4000" dirty="0" err="1"/>
              <a:t>e</a:t>
            </a:r>
            <a:endParaRPr lang="ru-RU" sz="4000" dirty="0"/>
          </a:p>
        </p:txBody>
      </p:sp>
      <p:sp>
        <p:nvSpPr>
          <p:cNvPr id="8203" name="Text Box 17"/>
          <p:cNvSpPr txBox="1">
            <a:spLocks noChangeArrowheads="1"/>
          </p:cNvSpPr>
          <p:nvPr/>
        </p:nvSpPr>
        <p:spPr bwMode="auto">
          <a:xfrm>
            <a:off x="2124075" y="2636838"/>
            <a:ext cx="3603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bg-BG" sz="3200">
              <a:solidFill>
                <a:schemeClr val="folHlink"/>
              </a:solidFill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2613298" y="2636838"/>
            <a:ext cx="590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folHlink"/>
                </a:solidFill>
              </a:rPr>
              <a:t>→</a:t>
            </a: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2989263" y="2565400"/>
            <a:ext cx="7040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/>
              <a:t>Ca</a:t>
            </a:r>
            <a:endParaRPr lang="ru-RU" sz="4000" dirty="0"/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121138" y="2349500"/>
            <a:ext cx="4427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+</a:t>
            </a:r>
            <a:r>
              <a:rPr lang="en-US" sz="2000" b="1" dirty="0">
                <a:solidFill>
                  <a:srgbClr val="FF0000"/>
                </a:solidFill>
              </a:rPr>
              <a:t>2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396875" y="3717925"/>
            <a:ext cx="8467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 </a:t>
            </a:r>
            <a:r>
              <a:rPr lang="en-US" sz="4000" dirty="0" err="1"/>
              <a:t>Cl</a:t>
            </a:r>
            <a:r>
              <a:rPr lang="ru-RU" sz="2400" dirty="0"/>
              <a:t>2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755576" y="3502025"/>
            <a:ext cx="325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0</a:t>
            </a:r>
          </a:p>
          <a:p>
            <a:endParaRPr lang="ru-RU" sz="2000" dirty="0"/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1331640" y="3645024"/>
            <a:ext cx="16561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/>
              <a:t>+ </a:t>
            </a:r>
            <a:r>
              <a:rPr lang="en-US" sz="4000" b="1" dirty="0">
                <a:solidFill>
                  <a:srgbClr val="FFC000"/>
                </a:solidFill>
              </a:rPr>
              <a:t>2</a:t>
            </a:r>
            <a:r>
              <a:rPr lang="ru-RU" sz="4000" dirty="0"/>
              <a:t>. </a:t>
            </a:r>
            <a:r>
              <a:rPr lang="en-US" sz="4000" b="1" dirty="0">
                <a:solidFill>
                  <a:srgbClr val="FF0000"/>
                </a:solidFill>
              </a:rPr>
              <a:t>1</a:t>
            </a:r>
            <a:r>
              <a:rPr lang="ru-RU" sz="4000" dirty="0" smtClean="0"/>
              <a:t>e  </a:t>
            </a:r>
            <a:endParaRPr lang="ru-RU" sz="4000" dirty="0"/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2613298" y="3717925"/>
            <a:ext cx="6495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folHlink"/>
                </a:solidFill>
              </a:rPr>
              <a:t> →</a:t>
            </a:r>
            <a:endParaRPr lang="ru-RU" sz="3200" dirty="0">
              <a:solidFill>
                <a:schemeClr val="folHlink"/>
              </a:solidFill>
            </a:endParaRPr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2989263" y="3644900"/>
            <a:ext cx="10663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4000" dirty="0" smtClean="0">
                <a:solidFill>
                  <a:srgbClr val="FFC000"/>
                </a:solidFill>
              </a:rPr>
              <a:t>  </a:t>
            </a:r>
            <a:r>
              <a:rPr lang="en-US" sz="4000" dirty="0" smtClean="0">
                <a:solidFill>
                  <a:srgbClr val="FFC000"/>
                </a:solidFill>
              </a:rPr>
              <a:t>2</a:t>
            </a:r>
            <a:r>
              <a:rPr lang="en-US" sz="4000" dirty="0" smtClean="0"/>
              <a:t>Cl</a:t>
            </a:r>
            <a:endParaRPr lang="ru-RU" sz="4000" dirty="0"/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3298329" y="3429000"/>
            <a:ext cx="3930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-</a:t>
            </a:r>
            <a:r>
              <a:rPr lang="en-US" sz="2000" b="1" dirty="0">
                <a:solidFill>
                  <a:srgbClr val="FF0000"/>
                </a:solidFill>
              </a:rPr>
              <a:t>1</a:t>
            </a:r>
            <a:endParaRPr lang="ru-RU" sz="2000" b="1" dirty="0">
              <a:solidFill>
                <a:srgbClr val="FF0000"/>
              </a:solidFill>
            </a:endParaRPr>
          </a:p>
          <a:p>
            <a:endParaRPr lang="ru-RU" sz="2000" dirty="0"/>
          </a:p>
        </p:txBody>
      </p:sp>
      <p:sp>
        <p:nvSpPr>
          <p:cNvPr id="8218" name="Text Box 40"/>
          <p:cNvSpPr txBox="1">
            <a:spLocks noChangeArrowheads="1"/>
          </p:cNvSpPr>
          <p:nvPr/>
        </p:nvSpPr>
        <p:spPr bwMode="auto">
          <a:xfrm>
            <a:off x="5416550" y="30892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bg-BG"/>
          </a:p>
        </p:txBody>
      </p:sp>
      <p:sp>
        <p:nvSpPr>
          <p:cNvPr id="4139" name="Text Box 43"/>
          <p:cNvSpPr txBox="1">
            <a:spLocks noChangeArrowheads="1"/>
          </p:cNvSpPr>
          <p:nvPr/>
        </p:nvSpPr>
        <p:spPr bwMode="auto">
          <a:xfrm>
            <a:off x="4355976" y="2565400"/>
            <a:ext cx="157105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folHlink"/>
                </a:solidFill>
              </a:rPr>
              <a:t>Ca</a:t>
            </a:r>
            <a:endParaRPr lang="ru-RU" sz="4000" dirty="0">
              <a:solidFill>
                <a:schemeClr val="folHlink"/>
              </a:solidFill>
            </a:endParaRPr>
          </a:p>
          <a:p>
            <a:endParaRPr lang="ru-RU" sz="4000" dirty="0"/>
          </a:p>
        </p:txBody>
      </p:sp>
      <p:sp>
        <p:nvSpPr>
          <p:cNvPr id="4140" name="Text Box 44"/>
          <p:cNvSpPr txBox="1">
            <a:spLocks noChangeArrowheads="1"/>
          </p:cNvSpPr>
          <p:nvPr/>
        </p:nvSpPr>
        <p:spPr bwMode="auto">
          <a:xfrm>
            <a:off x="4427984" y="2420888"/>
            <a:ext cx="397446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/>
              <a:t>0</a:t>
            </a:r>
          </a:p>
          <a:p>
            <a:endParaRPr lang="ru-RU" sz="2000" dirty="0"/>
          </a:p>
        </p:txBody>
      </p:sp>
      <p:sp>
        <p:nvSpPr>
          <p:cNvPr id="4142" name="Text Box 46"/>
          <p:cNvSpPr txBox="1">
            <a:spLocks noChangeArrowheads="1"/>
          </p:cNvSpPr>
          <p:nvPr/>
        </p:nvSpPr>
        <p:spPr bwMode="auto">
          <a:xfrm>
            <a:off x="4499992" y="4671541"/>
            <a:ext cx="5757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chemeClr val="folHlink"/>
                </a:solidFill>
              </a:rPr>
              <a:t>Cl</a:t>
            </a:r>
            <a:endParaRPr lang="ru-RU" sz="4000" dirty="0">
              <a:solidFill>
                <a:schemeClr val="folHlink"/>
              </a:solidFill>
            </a:endParaRPr>
          </a:p>
        </p:txBody>
      </p:sp>
      <p:sp>
        <p:nvSpPr>
          <p:cNvPr id="4143" name="Text Box 47"/>
          <p:cNvSpPr txBox="1">
            <a:spLocks noChangeArrowheads="1"/>
          </p:cNvSpPr>
          <p:nvPr/>
        </p:nvSpPr>
        <p:spPr bwMode="auto">
          <a:xfrm>
            <a:off x="4534595" y="4527525"/>
            <a:ext cx="325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dirty="0"/>
              <a:t>0</a:t>
            </a:r>
          </a:p>
          <a:p>
            <a:endParaRPr lang="ru-RU" sz="2000" dirty="0"/>
          </a:p>
        </p:txBody>
      </p: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3923928" y="3061409"/>
            <a:ext cx="48245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FF0000"/>
                </a:solidFill>
              </a:rPr>
              <a:t>1.редуктор   </a:t>
            </a:r>
            <a:r>
              <a:rPr lang="ru-RU" sz="2000" dirty="0"/>
              <a:t>              </a:t>
            </a:r>
            <a:r>
              <a:rPr lang="ru-RU" sz="2000" dirty="0" err="1"/>
              <a:t>отдава</a:t>
            </a:r>
            <a:r>
              <a:rPr lang="ru-RU" sz="2000" dirty="0"/>
              <a:t> е </a:t>
            </a:r>
          </a:p>
          <a:p>
            <a:r>
              <a:rPr lang="ru-RU" sz="2000" dirty="0"/>
              <a:t>                                </a:t>
            </a:r>
            <a:r>
              <a:rPr lang="ru-RU" sz="2000" dirty="0" err="1"/>
              <a:t>повишава</a:t>
            </a:r>
            <a:r>
              <a:rPr lang="ru-RU" sz="2000" dirty="0"/>
              <a:t> заряда си </a:t>
            </a:r>
          </a:p>
          <a:p>
            <a:endParaRPr lang="ru-RU" sz="2000" dirty="0"/>
          </a:p>
        </p:txBody>
      </p:sp>
      <p:cxnSp>
        <p:nvCxnSpPr>
          <p:cNvPr id="40" name="Съединител &quot;права стрелка&quot; 39"/>
          <p:cNvCxnSpPr/>
          <p:nvPr/>
        </p:nvCxnSpPr>
        <p:spPr>
          <a:xfrm>
            <a:off x="5292080" y="3284984"/>
            <a:ext cx="576064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ъединител &quot;права стрелка&quot; 48"/>
          <p:cNvCxnSpPr/>
          <p:nvPr/>
        </p:nvCxnSpPr>
        <p:spPr>
          <a:xfrm>
            <a:off x="5292080" y="3284984"/>
            <a:ext cx="495672" cy="2796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Дясна фигурна скоба 50"/>
          <p:cNvSpPr/>
          <p:nvPr/>
        </p:nvSpPr>
        <p:spPr>
          <a:xfrm>
            <a:off x="8244408" y="3140968"/>
            <a:ext cx="144016" cy="576064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2" name="Текстово поле 51"/>
          <p:cNvSpPr txBox="1"/>
          <p:nvPr/>
        </p:nvSpPr>
        <p:spPr>
          <a:xfrm>
            <a:off x="8532440" y="2276872"/>
            <a:ext cx="360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>
                <a:solidFill>
                  <a:srgbClr val="FF0000"/>
                </a:solidFill>
              </a:rPr>
              <a:t>о</a:t>
            </a:r>
          </a:p>
          <a:p>
            <a:r>
              <a:rPr lang="bg-BG" sz="1400" b="1" dirty="0" err="1">
                <a:solidFill>
                  <a:srgbClr val="FF0000"/>
                </a:solidFill>
              </a:rPr>
              <a:t>Ки</a:t>
            </a:r>
            <a:endParaRPr lang="bg-BG" sz="1400" b="1" dirty="0">
              <a:solidFill>
                <a:srgbClr val="FF0000"/>
              </a:solidFill>
            </a:endParaRPr>
          </a:p>
          <a:p>
            <a:r>
              <a:rPr lang="bg-BG" sz="1400" b="1" dirty="0">
                <a:solidFill>
                  <a:srgbClr val="FF0000"/>
                </a:solidFill>
              </a:rPr>
              <a:t>С</a:t>
            </a:r>
          </a:p>
          <a:p>
            <a:r>
              <a:rPr lang="bg-BG" sz="1400" b="1" dirty="0" err="1">
                <a:solidFill>
                  <a:srgbClr val="FF0000"/>
                </a:solidFill>
              </a:rPr>
              <a:t>ление</a:t>
            </a:r>
            <a:endParaRPr lang="bg-BG" sz="1400" b="1" dirty="0">
              <a:solidFill>
                <a:srgbClr val="FF0000"/>
              </a:solidFill>
            </a:endParaRPr>
          </a:p>
        </p:txBody>
      </p:sp>
      <p:sp>
        <p:nvSpPr>
          <p:cNvPr id="54" name="Text Box 49"/>
          <p:cNvSpPr txBox="1">
            <a:spLocks noChangeArrowheads="1"/>
          </p:cNvSpPr>
          <p:nvPr/>
        </p:nvSpPr>
        <p:spPr bwMode="auto">
          <a:xfrm>
            <a:off x="4067944" y="5293657"/>
            <a:ext cx="49685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FF0000"/>
                </a:solidFill>
              </a:rPr>
              <a:t>2.окислител 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             приема е </a:t>
            </a:r>
          </a:p>
          <a:p>
            <a:r>
              <a:rPr lang="ru-RU" sz="2000" dirty="0"/>
              <a:t>                                  </a:t>
            </a:r>
            <a:r>
              <a:rPr lang="ru-RU" sz="2000" dirty="0" err="1"/>
              <a:t>понижава</a:t>
            </a:r>
            <a:r>
              <a:rPr lang="ru-RU" sz="2000" dirty="0"/>
              <a:t> заряда си </a:t>
            </a:r>
          </a:p>
          <a:p>
            <a:endParaRPr lang="ru-RU" sz="2000" dirty="0"/>
          </a:p>
        </p:txBody>
      </p:sp>
      <p:cxnSp>
        <p:nvCxnSpPr>
          <p:cNvPr id="55" name="Съединител &quot;права стрелка&quot; 54"/>
          <p:cNvCxnSpPr/>
          <p:nvPr/>
        </p:nvCxnSpPr>
        <p:spPr>
          <a:xfrm>
            <a:off x="5580112" y="5517232"/>
            <a:ext cx="576064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ъединител &quot;права стрелка&quot; 55"/>
          <p:cNvCxnSpPr/>
          <p:nvPr/>
        </p:nvCxnSpPr>
        <p:spPr>
          <a:xfrm>
            <a:off x="5580112" y="5517232"/>
            <a:ext cx="495672" cy="2796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Дясна фигурна скоба 56"/>
          <p:cNvSpPr/>
          <p:nvPr/>
        </p:nvSpPr>
        <p:spPr>
          <a:xfrm>
            <a:off x="8388424" y="5445224"/>
            <a:ext cx="144016" cy="576064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8" name="Текстово поле 57"/>
          <p:cNvSpPr txBox="1"/>
          <p:nvPr/>
        </p:nvSpPr>
        <p:spPr>
          <a:xfrm>
            <a:off x="8604448" y="4853478"/>
            <a:ext cx="360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>
                <a:solidFill>
                  <a:srgbClr val="FF0000"/>
                </a:solidFill>
              </a:rPr>
              <a:t>р</a:t>
            </a:r>
          </a:p>
          <a:p>
            <a:r>
              <a:rPr lang="bg-BG" sz="1400" b="1" dirty="0" err="1">
                <a:solidFill>
                  <a:srgbClr val="FF0000"/>
                </a:solidFill>
              </a:rPr>
              <a:t>Еду</a:t>
            </a:r>
            <a:endParaRPr lang="bg-BG" sz="1400" b="1" dirty="0">
              <a:solidFill>
                <a:srgbClr val="FF0000"/>
              </a:solidFill>
            </a:endParaRPr>
          </a:p>
          <a:p>
            <a:r>
              <a:rPr lang="bg-BG" sz="1400" b="1" dirty="0">
                <a:solidFill>
                  <a:srgbClr val="FF0000"/>
                </a:solidFill>
              </a:rPr>
              <a:t>к</a:t>
            </a:r>
          </a:p>
          <a:p>
            <a:r>
              <a:rPr lang="bg-BG" sz="1400" b="1" dirty="0">
                <a:solidFill>
                  <a:srgbClr val="FF0000"/>
                </a:solidFill>
              </a:rPr>
              <a:t>ц</a:t>
            </a:r>
          </a:p>
          <a:p>
            <a:r>
              <a:rPr lang="bg-BG" sz="1400" b="1" dirty="0">
                <a:solidFill>
                  <a:srgbClr val="FF0000"/>
                </a:solidFill>
              </a:rPr>
              <a:t>И</a:t>
            </a:r>
          </a:p>
          <a:p>
            <a:r>
              <a:rPr lang="bg-BG" sz="1400" b="1" dirty="0">
                <a:solidFill>
                  <a:srgbClr val="FF0000"/>
                </a:solidFill>
              </a:rPr>
              <a:t>я</a:t>
            </a:r>
          </a:p>
        </p:txBody>
      </p:sp>
      <p:sp>
        <p:nvSpPr>
          <p:cNvPr id="36" name="Лява фигурна скоба 35"/>
          <p:cNvSpPr/>
          <p:nvPr/>
        </p:nvSpPr>
        <p:spPr>
          <a:xfrm>
            <a:off x="323528" y="2780928"/>
            <a:ext cx="288032" cy="172819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7" name="Текстово поле 36"/>
          <p:cNvSpPr txBox="1"/>
          <p:nvPr/>
        </p:nvSpPr>
        <p:spPr>
          <a:xfrm>
            <a:off x="0" y="692696"/>
            <a:ext cx="36004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/>
              <a:t>Е</a:t>
            </a:r>
          </a:p>
          <a:p>
            <a:r>
              <a:rPr lang="bg-BG" sz="1400" b="1" dirty="0"/>
              <a:t>л</a:t>
            </a:r>
          </a:p>
          <a:p>
            <a:r>
              <a:rPr lang="bg-BG" sz="1400" b="1" dirty="0"/>
              <a:t>е</a:t>
            </a:r>
          </a:p>
          <a:p>
            <a:r>
              <a:rPr lang="bg-BG" sz="1400" b="1" dirty="0"/>
              <a:t>к</a:t>
            </a:r>
          </a:p>
          <a:p>
            <a:r>
              <a:rPr lang="bg-BG" sz="1400" b="1" dirty="0"/>
              <a:t>т</a:t>
            </a:r>
          </a:p>
          <a:p>
            <a:r>
              <a:rPr lang="bg-BG" sz="1400" b="1" dirty="0"/>
              <a:t>р</a:t>
            </a:r>
          </a:p>
          <a:p>
            <a:r>
              <a:rPr lang="bg-BG" sz="1400" b="1" dirty="0"/>
              <a:t>о</a:t>
            </a:r>
          </a:p>
          <a:p>
            <a:r>
              <a:rPr lang="bg-BG" sz="1400" b="1" dirty="0" err="1"/>
              <a:t>нно</a:t>
            </a:r>
            <a:endParaRPr lang="bg-BG" sz="1400" b="1" dirty="0"/>
          </a:p>
          <a:p>
            <a:r>
              <a:rPr lang="bg-BG" sz="1400" b="1" dirty="0"/>
              <a:t>-</a:t>
            </a:r>
            <a:r>
              <a:rPr lang="bg-BG" sz="1400" b="1" dirty="0" err="1"/>
              <a:t>йонн</a:t>
            </a:r>
            <a:endParaRPr lang="bg-BG" sz="1400" b="1" dirty="0"/>
          </a:p>
          <a:p>
            <a:r>
              <a:rPr lang="bg-BG" sz="1400" b="1" dirty="0"/>
              <a:t>и</a:t>
            </a:r>
          </a:p>
          <a:p>
            <a:endParaRPr lang="bg-BG" sz="1400" b="1" dirty="0"/>
          </a:p>
          <a:p>
            <a:r>
              <a:rPr lang="bg-BG" sz="1400" b="1" dirty="0"/>
              <a:t>у</a:t>
            </a:r>
          </a:p>
          <a:p>
            <a:r>
              <a:rPr lang="bg-BG" sz="1400" b="1" dirty="0" err="1"/>
              <a:t>ра</a:t>
            </a:r>
            <a:endParaRPr lang="bg-BG" sz="1400" b="1" dirty="0"/>
          </a:p>
          <a:p>
            <a:r>
              <a:rPr lang="bg-BG" sz="1400" b="1" dirty="0"/>
              <a:t>в</a:t>
            </a:r>
          </a:p>
          <a:p>
            <a:r>
              <a:rPr lang="bg-BG" sz="1400" b="1" dirty="0"/>
              <a:t>н</a:t>
            </a:r>
          </a:p>
          <a:p>
            <a:r>
              <a:rPr lang="bg-BG" sz="1400" b="1" dirty="0"/>
              <a:t>е</a:t>
            </a:r>
          </a:p>
          <a:p>
            <a:r>
              <a:rPr lang="bg-BG" sz="1400" b="1" dirty="0"/>
              <a:t>н</a:t>
            </a:r>
          </a:p>
          <a:p>
            <a:r>
              <a:rPr lang="bg-BG" sz="1400" b="1" dirty="0"/>
              <a:t>и</a:t>
            </a:r>
          </a:p>
          <a:p>
            <a:r>
              <a:rPr lang="bg-BG" sz="1400" b="1" dirty="0"/>
              <a:t>я</a:t>
            </a:r>
          </a:p>
        </p:txBody>
      </p:sp>
      <p:sp>
        <p:nvSpPr>
          <p:cNvPr id="2" name="Текстово поле 1"/>
          <p:cNvSpPr txBox="1"/>
          <p:nvPr/>
        </p:nvSpPr>
        <p:spPr>
          <a:xfrm>
            <a:off x="2613298" y="3789040"/>
            <a:ext cx="28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-</a:t>
            </a:r>
            <a:endParaRPr lang="bg-BG" dirty="0"/>
          </a:p>
        </p:txBody>
      </p:sp>
      <p:sp>
        <p:nvSpPr>
          <p:cNvPr id="39" name="Текстово поле 38"/>
          <p:cNvSpPr txBox="1"/>
          <p:nvPr/>
        </p:nvSpPr>
        <p:spPr>
          <a:xfrm>
            <a:off x="7020272" y="2987660"/>
            <a:ext cx="28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-</a:t>
            </a:r>
            <a:endParaRPr lang="bg-BG" dirty="0"/>
          </a:p>
        </p:txBody>
      </p:sp>
      <p:sp>
        <p:nvSpPr>
          <p:cNvPr id="41" name="Текстово поле 40"/>
          <p:cNvSpPr txBox="1"/>
          <p:nvPr/>
        </p:nvSpPr>
        <p:spPr>
          <a:xfrm>
            <a:off x="2428876" y="5461992"/>
            <a:ext cx="28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-</a:t>
            </a:r>
            <a:endParaRPr lang="bg-BG" dirty="0"/>
          </a:p>
        </p:txBody>
      </p:sp>
      <p:sp>
        <p:nvSpPr>
          <p:cNvPr id="42" name="Текстово поле 41"/>
          <p:cNvSpPr txBox="1"/>
          <p:nvPr/>
        </p:nvSpPr>
        <p:spPr>
          <a:xfrm>
            <a:off x="7308304" y="5219908"/>
            <a:ext cx="28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-</a:t>
            </a:r>
            <a:endParaRPr lang="bg-BG" dirty="0"/>
          </a:p>
        </p:txBody>
      </p:sp>
      <p:sp>
        <p:nvSpPr>
          <p:cNvPr id="43" name="Текстово поле 42"/>
          <p:cNvSpPr txBox="1"/>
          <p:nvPr/>
        </p:nvSpPr>
        <p:spPr>
          <a:xfrm>
            <a:off x="2205724" y="2729667"/>
            <a:ext cx="28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-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33003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1" dur="10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8" dur="10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/>
      <p:bldP spid="4110" grpId="0"/>
      <p:bldP spid="4115" grpId="0"/>
      <p:bldP spid="4116" grpId="0"/>
      <p:bldP spid="4117" grpId="0"/>
      <p:bldP spid="4118" grpId="0"/>
      <p:bldP spid="4120" grpId="0"/>
      <p:bldP spid="4122" grpId="0"/>
      <p:bldP spid="4123" grpId="0"/>
      <p:bldP spid="4142" grpId="0"/>
      <p:bldP spid="41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14338" y="1876425"/>
            <a:ext cx="71218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000" b="1" dirty="0" err="1">
                <a:solidFill>
                  <a:srgbClr val="FFC000"/>
                </a:solidFill>
              </a:rPr>
              <a:t>CuO</a:t>
            </a:r>
            <a:r>
              <a:rPr lang="ru-RU" sz="6000" b="1" dirty="0">
                <a:solidFill>
                  <a:srgbClr val="FFC000"/>
                </a:solidFill>
              </a:rPr>
              <a:t> + CO </a:t>
            </a:r>
            <a:r>
              <a:rPr lang="ru-RU" sz="6000" b="1" dirty="0">
                <a:solidFill>
                  <a:srgbClr val="FFC000"/>
                </a:solidFill>
                <a:cs typeface="Arial" charset="0"/>
              </a:rPr>
              <a:t>→  </a:t>
            </a:r>
            <a:r>
              <a:rPr lang="ru-RU" sz="6000" b="1" dirty="0" err="1">
                <a:solidFill>
                  <a:srgbClr val="FFC000"/>
                </a:solidFill>
                <a:cs typeface="Arial" charset="0"/>
              </a:rPr>
              <a:t>Cu</a:t>
            </a:r>
            <a:r>
              <a:rPr lang="ru-RU" sz="6000" b="1" dirty="0">
                <a:solidFill>
                  <a:srgbClr val="FFC000"/>
                </a:solidFill>
                <a:cs typeface="Arial" charset="0"/>
              </a:rPr>
              <a:t> + CO</a:t>
            </a:r>
            <a:r>
              <a:rPr lang="ru-RU" sz="4400" b="1" dirty="0">
                <a:solidFill>
                  <a:srgbClr val="FFC000"/>
                </a:solidFill>
                <a:cs typeface="Arial" charset="0"/>
              </a:rPr>
              <a:t>2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703263" y="1516063"/>
            <a:ext cx="590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+2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495425" y="1516063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-2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2483768" y="1516063"/>
            <a:ext cx="590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/>
              <a:t>+2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915816" y="1556792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/>
              <a:t>-2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4837484" y="1516063"/>
            <a:ext cx="3825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6156176" y="1516063"/>
            <a:ext cx="590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/>
              <a:t>+4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806654" y="1541736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/>
              <a:t>-2</a:t>
            </a:r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>
            <a:off x="468363" y="2708920"/>
            <a:ext cx="503237" cy="649288"/>
          </a:xfrm>
          <a:prstGeom prst="upArrow">
            <a:avLst>
              <a:gd name="adj1" fmla="val 50000"/>
              <a:gd name="adj2" fmla="val 32256"/>
            </a:avLst>
          </a:prstGeom>
          <a:solidFill>
            <a:srgbClr val="C6D91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bg-BG"/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>
            <a:off x="4716016" y="2708920"/>
            <a:ext cx="503238" cy="649288"/>
          </a:xfrm>
          <a:prstGeom prst="upArrow">
            <a:avLst>
              <a:gd name="adj1" fmla="val 50000"/>
              <a:gd name="adj2" fmla="val 32256"/>
            </a:avLst>
          </a:prstGeom>
          <a:solidFill>
            <a:srgbClr val="C6D91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bg-BG"/>
          </a:p>
        </p:txBody>
      </p:sp>
      <p:sp>
        <p:nvSpPr>
          <p:cNvPr id="21518" name="AutoShape 14"/>
          <p:cNvSpPr>
            <a:spLocks noChangeArrowheads="1"/>
          </p:cNvSpPr>
          <p:nvPr/>
        </p:nvSpPr>
        <p:spPr bwMode="auto">
          <a:xfrm>
            <a:off x="2555776" y="2708920"/>
            <a:ext cx="503237" cy="649288"/>
          </a:xfrm>
          <a:prstGeom prst="upArrow">
            <a:avLst>
              <a:gd name="adj1" fmla="val 50000"/>
              <a:gd name="adj2" fmla="val 32256"/>
            </a:avLst>
          </a:prstGeom>
          <a:solidFill>
            <a:srgbClr val="F63D0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bg-BG"/>
          </a:p>
        </p:txBody>
      </p:sp>
      <p:sp>
        <p:nvSpPr>
          <p:cNvPr id="21519" name="AutoShape 15"/>
          <p:cNvSpPr>
            <a:spLocks noChangeArrowheads="1"/>
          </p:cNvSpPr>
          <p:nvPr/>
        </p:nvSpPr>
        <p:spPr bwMode="auto">
          <a:xfrm>
            <a:off x="6156176" y="2708920"/>
            <a:ext cx="503238" cy="649288"/>
          </a:xfrm>
          <a:prstGeom prst="upArrow">
            <a:avLst>
              <a:gd name="adj1" fmla="val 50000"/>
              <a:gd name="adj2" fmla="val 32256"/>
            </a:avLst>
          </a:prstGeom>
          <a:solidFill>
            <a:srgbClr val="F63D0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bg-BG"/>
          </a:p>
        </p:txBody>
      </p:sp>
      <p:sp>
        <p:nvSpPr>
          <p:cNvPr id="5134" name="Text Box 16"/>
          <p:cNvSpPr txBox="1">
            <a:spLocks noChangeArrowheads="1"/>
          </p:cNvSpPr>
          <p:nvPr/>
        </p:nvSpPr>
        <p:spPr bwMode="auto">
          <a:xfrm>
            <a:off x="682625" y="42719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bg-BG"/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487363" y="4324350"/>
            <a:ext cx="84248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/>
              <a:t> </a:t>
            </a:r>
            <a:r>
              <a:rPr lang="ru-RU" sz="2400" dirty="0" err="1"/>
              <a:t>Тази</a:t>
            </a:r>
            <a:r>
              <a:rPr lang="ru-RU" sz="2400" dirty="0"/>
              <a:t> реакция е </a:t>
            </a:r>
            <a:r>
              <a:rPr lang="ru-RU" sz="2400" b="1" i="1" u="sng" dirty="0" err="1"/>
              <a:t>окислително-редукционни</a:t>
            </a:r>
            <a:r>
              <a:rPr lang="ru-RU" sz="2400" b="1" i="1" u="sng" dirty="0"/>
              <a:t>, </a:t>
            </a:r>
            <a:r>
              <a:rPr lang="ru-RU" sz="2400" b="1" i="1" u="sng" dirty="0" err="1"/>
              <a:t>защото</a:t>
            </a:r>
            <a:r>
              <a:rPr lang="ru-RU" sz="2400" b="1" i="1" u="sng" dirty="0"/>
              <a:t> </a:t>
            </a:r>
            <a:r>
              <a:rPr lang="ru-RU" sz="2400" dirty="0"/>
              <a:t>  при </a:t>
            </a:r>
            <a:r>
              <a:rPr lang="ru-RU" sz="2400" dirty="0" err="1"/>
              <a:t>нея</a:t>
            </a:r>
            <a:r>
              <a:rPr lang="ru-RU" sz="2400" dirty="0"/>
              <a:t> заряда на  </a:t>
            </a:r>
            <a:r>
              <a:rPr lang="ru-RU" sz="2400" dirty="0" err="1"/>
              <a:t>химичните</a:t>
            </a:r>
            <a:r>
              <a:rPr lang="ru-RU" sz="2400" dirty="0"/>
              <a:t> </a:t>
            </a:r>
            <a:r>
              <a:rPr lang="ru-RU" sz="2400" dirty="0" err="1"/>
              <a:t>елементи</a:t>
            </a:r>
            <a:r>
              <a:rPr lang="ru-RU" sz="2400" dirty="0"/>
              <a:t> в </a:t>
            </a:r>
            <a:r>
              <a:rPr lang="ru-RU" sz="2400" dirty="0" err="1"/>
              <a:t>изходните</a:t>
            </a:r>
            <a:r>
              <a:rPr lang="ru-RU" sz="2400" dirty="0"/>
              <a:t> вещества и в </a:t>
            </a:r>
            <a:r>
              <a:rPr lang="ru-RU" sz="2400" dirty="0" err="1"/>
              <a:t>продуктите</a:t>
            </a:r>
            <a:r>
              <a:rPr lang="ru-RU" sz="2400" dirty="0"/>
              <a:t>  се </a:t>
            </a:r>
            <a:r>
              <a:rPr lang="ru-RU" sz="2400" dirty="0" err="1"/>
              <a:t>променя</a:t>
            </a:r>
            <a:r>
              <a:rPr lang="ru-RU" sz="2400" dirty="0"/>
              <a:t>. </a:t>
            </a:r>
            <a:endParaRPr lang="ru-RU" sz="2400" i="1" u="sng" dirty="0">
              <a:solidFill>
                <a:schemeClr val="folHlink"/>
              </a:solidFill>
            </a:endParaRPr>
          </a:p>
        </p:txBody>
      </p:sp>
      <p:sp>
        <p:nvSpPr>
          <p:cNvPr id="16" name="Текстово поле 15"/>
          <p:cNvSpPr txBox="1"/>
          <p:nvPr/>
        </p:nvSpPr>
        <p:spPr>
          <a:xfrm>
            <a:off x="1259632" y="620688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/>
              <a:t>Например: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1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21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21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2000"/>
                                        <p:tgtEl>
                                          <p:spTgt spid="21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6" grpId="0" animBg="1"/>
      <p:bldP spid="21516" grpId="1" animBg="1"/>
      <p:bldP spid="21517" grpId="0" animBg="1"/>
      <p:bldP spid="21517" grpId="1" animBg="1"/>
      <p:bldP spid="21518" grpId="0" animBg="1"/>
      <p:bldP spid="21518" grpId="1" animBg="1"/>
      <p:bldP spid="21519" grpId="0" animBg="1"/>
      <p:bldP spid="215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504" y="1341438"/>
            <a:ext cx="7884368" cy="4941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 err="1"/>
              <a:t>Окислител</a:t>
            </a:r>
            <a:r>
              <a:rPr lang="ru-RU" sz="2400" dirty="0"/>
              <a:t>  + </a:t>
            </a:r>
            <a:r>
              <a:rPr lang="ru-RU" sz="2400" dirty="0" err="1"/>
              <a:t>електрони</a:t>
            </a:r>
            <a:r>
              <a:rPr lang="ru-RU" sz="2400" dirty="0"/>
              <a:t>                     продукт на редукция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/>
              <a:t> Редуктор  – </a:t>
            </a:r>
            <a:r>
              <a:rPr lang="ru-RU" sz="2400" dirty="0" err="1"/>
              <a:t>електрони</a:t>
            </a:r>
            <a:r>
              <a:rPr lang="ru-RU" sz="2400" dirty="0"/>
              <a:t>                        продукт на окисление</a:t>
            </a: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3347467" y="2133600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bg-BG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907704" y="1836113"/>
            <a:ext cx="41036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процес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редукция</a:t>
            </a:r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683568" y="2348880"/>
            <a:ext cx="3600400" cy="273630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dirty="0" err="1"/>
              <a:t>електрони</a:t>
            </a:r>
            <a:endParaRPr lang="ru-RU" sz="3200" dirty="0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2699792" y="5008215"/>
            <a:ext cx="22177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процес</a:t>
            </a:r>
            <a:endParaRPr lang="ru-RU" sz="1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окисление</a:t>
            </a: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V="1">
            <a:off x="3203848" y="5301208"/>
            <a:ext cx="13681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bg-BG"/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0" y="188913"/>
            <a:ext cx="89646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Основни</a:t>
            </a:r>
            <a:r>
              <a:rPr lang="ru-RU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положения на </a:t>
            </a:r>
          </a:p>
          <a:p>
            <a:pPr algn="ctr">
              <a:defRPr/>
            </a:pPr>
            <a:r>
              <a:rPr lang="ru-RU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окислително-редукционните</a:t>
            </a:r>
            <a:r>
              <a:rPr lang="ru-RU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реакции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r>
              <a:rPr lang="bg-BG" sz="3200" dirty="0"/>
              <a:t>Задача 1. Прочетете текста и допишете пропуснатите думи и изрази: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525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bg-BG" dirty="0"/>
              <a:t>  		</a:t>
            </a:r>
            <a:r>
              <a:rPr lang="bg-BG" sz="3300" dirty="0"/>
              <a:t>Окислително-редукционните процеси протичат с …………………………………… на заряда на ……………………. или  ……………………….. . Този процес е свързан с ……………………………… на електрони от един вид атоми или йони към друг вид атоми или йони.</a:t>
            </a:r>
          </a:p>
          <a:p>
            <a:pPr>
              <a:buNone/>
            </a:pPr>
            <a:r>
              <a:rPr lang="bg-BG" sz="3300" dirty="0"/>
              <a:t>		Атоми или йони, които при химични реакции отдават електрони се наричат …………..………..  . Техният заряд се …………………………… . </a:t>
            </a:r>
          </a:p>
          <a:p>
            <a:pPr>
              <a:buNone/>
            </a:pPr>
            <a:r>
              <a:rPr lang="bg-BG" sz="3300" dirty="0"/>
              <a:t>		Атоми или йони, които при химични реакции приемат електрони се наричат ……….……….. . Техният заряд се …………………………… . </a:t>
            </a:r>
          </a:p>
          <a:p>
            <a:pPr>
              <a:buNone/>
            </a:pPr>
            <a:endParaRPr lang="bg-BG" sz="3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Какво се оценява</a:t>
            </a:r>
            <a:r>
              <a:rPr lang="bg-BG" dirty="0" smtClean="0"/>
              <a:t>?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96855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bg-BG" sz="2800" dirty="0"/>
              <a:t>Характеризиране на понятията: окислител, редуктор, окисление, редукция, окислително-редукционен процес, ред на относителна активност на металите, електронен баланс.</a:t>
            </a:r>
          </a:p>
          <a:p>
            <a:pPr>
              <a:buNone/>
            </a:pPr>
            <a:endParaRPr lang="bg-BG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Wingdings" pitchFamily="2" charset="2"/>
              <a:buChar char="Ø"/>
            </a:pPr>
            <a:r>
              <a:rPr lang="bg-BG" sz="2800" dirty="0"/>
              <a:t>Изразяване на окислително-редукционни процеси с участие на метали, неметали и техните съединения. </a:t>
            </a:r>
            <a:r>
              <a:rPr lang="bg-BG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Предвижда свойствата на металите, като използва реда на относителна активност на металите.</a:t>
            </a:r>
          </a:p>
          <a:p>
            <a:pPr>
              <a:buNone/>
            </a:pPr>
            <a:endParaRPr lang="bg-BG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Wingdings" pitchFamily="2" charset="2"/>
              <a:buChar char="Ø"/>
            </a:pPr>
            <a:r>
              <a:rPr lang="bg-BG" sz="2800" dirty="0"/>
              <a:t>Ученика да дава примери за </a:t>
            </a:r>
            <a:r>
              <a:rPr lang="bg-BG" sz="2800" dirty="0" smtClean="0"/>
              <a:t>окислително-редукционни </a:t>
            </a:r>
            <a:r>
              <a:rPr lang="bg-BG" sz="2800" dirty="0"/>
              <a:t>процеси в практиката и в живота на човека.</a:t>
            </a:r>
            <a:endParaRPr lang="bg-BG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Задача 2. Изравнете уравнението на реакцията:</a:t>
            </a:r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idx="1"/>
          </p:nvPr>
        </p:nvSpPr>
        <p:spPr bwMode="auto">
          <a:xfrm>
            <a:off x="107504" y="1600200"/>
            <a:ext cx="8579296" cy="32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400" dirty="0"/>
              <a:t>     </a:t>
            </a:r>
            <a:r>
              <a:rPr lang="ru-RU" sz="4400" dirty="0"/>
              <a:t>К</a:t>
            </a:r>
            <a:r>
              <a:rPr lang="en-US" sz="4400" dirty="0"/>
              <a:t>I</a:t>
            </a:r>
            <a:r>
              <a:rPr lang="ru-RU" sz="4400" dirty="0"/>
              <a:t> </a:t>
            </a:r>
            <a:r>
              <a:rPr lang="ru-RU" sz="4000" dirty="0"/>
              <a:t>  +    </a:t>
            </a:r>
            <a:r>
              <a:rPr lang="ru-RU" sz="4800" dirty="0"/>
              <a:t>С</a:t>
            </a:r>
            <a:r>
              <a:rPr lang="en-US" sz="4800" dirty="0"/>
              <a:t>l</a:t>
            </a:r>
            <a:r>
              <a:rPr lang="ru-RU" sz="2800" dirty="0"/>
              <a:t>2</a:t>
            </a:r>
            <a:r>
              <a:rPr lang="ru-RU" sz="4000" dirty="0"/>
              <a:t>    </a:t>
            </a:r>
            <a:r>
              <a:rPr lang="ru-RU" sz="4000" dirty="0">
                <a:cs typeface="Arial" charset="0"/>
              </a:rPr>
              <a:t>→   </a:t>
            </a:r>
            <a:r>
              <a:rPr lang="en-US" sz="4000" dirty="0" err="1">
                <a:cs typeface="Arial" charset="0"/>
              </a:rPr>
              <a:t>KCl</a:t>
            </a:r>
            <a:r>
              <a:rPr lang="en-US" sz="4000" dirty="0">
                <a:cs typeface="Arial" charset="0"/>
              </a:rPr>
              <a:t> + I</a:t>
            </a:r>
            <a:r>
              <a:rPr lang="en-US" b="1" dirty="0">
                <a:cs typeface="Arial" charset="0"/>
              </a:rPr>
              <a:t>2</a:t>
            </a:r>
          </a:p>
          <a:p>
            <a:pPr>
              <a:buNone/>
            </a:pPr>
            <a:r>
              <a:rPr lang="bg-BG" b="1" dirty="0">
                <a:cs typeface="Arial" charset="0"/>
              </a:rPr>
              <a:t>		</a:t>
            </a:r>
            <a:r>
              <a:rPr lang="en-US" dirty="0">
                <a:cs typeface="Arial" charset="0"/>
              </a:rPr>
              <a:t>O</a:t>
            </a:r>
            <a:r>
              <a:rPr lang="bg-BG" dirty="0">
                <a:cs typeface="Arial" charset="0"/>
              </a:rPr>
              <a:t>значете зарядите на йоните и преценете кой от елементите е окислител и кой е редуктор. Запишете процесите с електронно-йонни уравнения.</a:t>
            </a:r>
            <a:endParaRPr lang="en-US" dirty="0">
              <a:cs typeface="Arial" charset="0"/>
            </a:endParaRPr>
          </a:p>
          <a:p>
            <a:pPr>
              <a:buNone/>
            </a:pPr>
            <a:endParaRPr lang="ru-RU" sz="20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268538" y="981075"/>
            <a:ext cx="61912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 smtClean="0"/>
              <a:t>KI</a:t>
            </a:r>
            <a:r>
              <a:rPr lang="ru-RU" sz="4400" dirty="0" smtClean="0"/>
              <a:t> </a:t>
            </a:r>
            <a:r>
              <a:rPr lang="ru-RU" sz="4000" dirty="0" smtClean="0"/>
              <a:t>  </a:t>
            </a:r>
            <a:r>
              <a:rPr lang="ru-RU" sz="4000" dirty="0"/>
              <a:t>+  </a:t>
            </a:r>
            <a:r>
              <a:rPr lang="en-US" sz="4000" dirty="0"/>
              <a:t>  </a:t>
            </a:r>
            <a:r>
              <a:rPr lang="en-US" sz="4800" dirty="0" err="1"/>
              <a:t>Cl</a:t>
            </a:r>
            <a:r>
              <a:rPr lang="ru-RU" sz="2800" dirty="0"/>
              <a:t>2</a:t>
            </a:r>
            <a:r>
              <a:rPr lang="ru-RU" sz="4000" dirty="0"/>
              <a:t>    </a:t>
            </a:r>
            <a:r>
              <a:rPr lang="ru-RU" sz="4000" dirty="0">
                <a:cs typeface="Arial" charset="0"/>
              </a:rPr>
              <a:t>→   </a:t>
            </a:r>
            <a:r>
              <a:rPr lang="ru-RU" sz="4000" dirty="0">
                <a:solidFill>
                  <a:srgbClr val="FFC000"/>
                </a:solidFill>
                <a:cs typeface="Arial" charset="0"/>
              </a:rPr>
              <a:t>2</a:t>
            </a:r>
            <a:r>
              <a:rPr lang="en-US" sz="4800" dirty="0" err="1">
                <a:cs typeface="Arial" charset="0"/>
              </a:rPr>
              <a:t>KCl</a:t>
            </a:r>
            <a:r>
              <a:rPr lang="en-US" sz="4800" dirty="0">
                <a:cs typeface="Arial" charset="0"/>
              </a:rPr>
              <a:t> + </a:t>
            </a:r>
            <a:r>
              <a:rPr lang="en-US" sz="4800" dirty="0" smtClean="0">
                <a:cs typeface="Arial" charset="0"/>
              </a:rPr>
              <a:t>I</a:t>
            </a:r>
            <a:r>
              <a:rPr lang="en-US" sz="3200" b="1" dirty="0" smtClean="0">
                <a:cs typeface="Arial" charset="0"/>
              </a:rPr>
              <a:t>2</a:t>
            </a:r>
            <a:endParaRPr lang="ru-RU" sz="2000" b="1" dirty="0">
              <a:cs typeface="Arial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195736" y="692150"/>
            <a:ext cx="8640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+1 -1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886523" y="692150"/>
            <a:ext cx="325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5940152" y="765175"/>
            <a:ext cx="8130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1 -1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395537" y="2565400"/>
            <a:ext cx="9307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2</a:t>
            </a:r>
            <a:r>
              <a:rPr lang="en-US" sz="4000" dirty="0"/>
              <a:t> I</a:t>
            </a:r>
            <a:endParaRPr lang="ru-RU" sz="4000" dirty="0"/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755650" y="2349500"/>
            <a:ext cx="3930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</a:rPr>
              <a:t>1</a:t>
            </a:r>
          </a:p>
          <a:p>
            <a:endParaRPr lang="ru-RU" sz="2000" dirty="0"/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1189038" y="270986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folHlink"/>
                </a:solidFill>
                <a:cs typeface="Arial" charset="0"/>
              </a:rPr>
              <a:t>–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1475656" y="2636912"/>
            <a:ext cx="1584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2</a:t>
            </a:r>
            <a:r>
              <a:rPr lang="ru-RU" sz="4000" dirty="0"/>
              <a:t>. </a:t>
            </a:r>
            <a:r>
              <a:rPr lang="en-US" sz="4000" b="1" dirty="0">
                <a:solidFill>
                  <a:srgbClr val="FF0000"/>
                </a:solidFill>
              </a:rPr>
              <a:t>1</a:t>
            </a:r>
            <a:r>
              <a:rPr lang="ru-RU" sz="4000" dirty="0" smtClean="0"/>
              <a:t>e</a:t>
            </a:r>
            <a:endParaRPr lang="ru-RU" sz="4000" dirty="0"/>
          </a:p>
        </p:txBody>
      </p:sp>
      <p:sp>
        <p:nvSpPr>
          <p:cNvPr id="8203" name="Text Box 17"/>
          <p:cNvSpPr txBox="1">
            <a:spLocks noChangeArrowheads="1"/>
          </p:cNvSpPr>
          <p:nvPr/>
        </p:nvSpPr>
        <p:spPr bwMode="auto">
          <a:xfrm>
            <a:off x="2124075" y="2636838"/>
            <a:ext cx="3603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bg-BG" sz="3200">
              <a:solidFill>
                <a:schemeClr val="folHlink"/>
              </a:solidFill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2613298" y="2636838"/>
            <a:ext cx="590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folHlink"/>
                </a:solidFill>
              </a:rPr>
              <a:t>→</a:t>
            </a: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2989263" y="2565400"/>
            <a:ext cx="6896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2 </a:t>
            </a:r>
            <a:r>
              <a:rPr lang="en-US" sz="4000" dirty="0"/>
              <a:t>I</a:t>
            </a:r>
            <a:endParaRPr lang="ru-RU" sz="4000" dirty="0"/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393394" y="2349500"/>
            <a:ext cx="314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0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396875" y="3717925"/>
            <a:ext cx="9621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  </a:t>
            </a:r>
            <a:r>
              <a:rPr lang="en-US" sz="4000" dirty="0" err="1"/>
              <a:t>Cl</a:t>
            </a:r>
            <a:r>
              <a:rPr lang="ru-RU" sz="2400" dirty="0"/>
              <a:t>2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755576" y="3502025"/>
            <a:ext cx="325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0</a:t>
            </a:r>
          </a:p>
          <a:p>
            <a:endParaRPr lang="ru-RU" sz="2000" dirty="0"/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1331640" y="3645024"/>
            <a:ext cx="16561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/>
              <a:t>+ </a:t>
            </a:r>
            <a:r>
              <a:rPr lang="en-US" sz="4000" b="1" dirty="0">
                <a:solidFill>
                  <a:srgbClr val="FFC000"/>
                </a:solidFill>
              </a:rPr>
              <a:t>2</a:t>
            </a:r>
            <a:r>
              <a:rPr lang="ru-RU" sz="4000" dirty="0"/>
              <a:t>.</a:t>
            </a:r>
            <a:r>
              <a:rPr lang="en-US" sz="4000" b="1" dirty="0">
                <a:solidFill>
                  <a:srgbClr val="FF0000"/>
                </a:solidFill>
              </a:rPr>
              <a:t>1</a:t>
            </a:r>
            <a:r>
              <a:rPr lang="ru-RU" sz="4000" dirty="0" smtClean="0"/>
              <a:t>e</a:t>
            </a:r>
            <a:endParaRPr lang="ru-RU" sz="4000" dirty="0"/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2613298" y="3717925"/>
            <a:ext cx="590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folHlink"/>
                </a:solidFill>
              </a:rPr>
              <a:t>→</a:t>
            </a:r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2989263" y="3644900"/>
            <a:ext cx="8354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2</a:t>
            </a:r>
            <a:r>
              <a:rPr lang="en-US" sz="4000" dirty="0"/>
              <a:t>Cl</a:t>
            </a:r>
            <a:endParaRPr lang="ru-RU" sz="4000" dirty="0"/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3298329" y="3429000"/>
            <a:ext cx="3930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-</a:t>
            </a:r>
            <a:r>
              <a:rPr lang="en-US" sz="2000" b="1" dirty="0">
                <a:solidFill>
                  <a:srgbClr val="FF0000"/>
                </a:solidFill>
              </a:rPr>
              <a:t>1</a:t>
            </a:r>
            <a:endParaRPr lang="ru-RU" sz="2000" b="1" dirty="0">
              <a:solidFill>
                <a:srgbClr val="FF0000"/>
              </a:solidFill>
            </a:endParaRPr>
          </a:p>
          <a:p>
            <a:endParaRPr lang="ru-RU" sz="2000" dirty="0"/>
          </a:p>
        </p:txBody>
      </p:sp>
      <p:sp>
        <p:nvSpPr>
          <p:cNvPr id="8218" name="Text Box 40"/>
          <p:cNvSpPr txBox="1">
            <a:spLocks noChangeArrowheads="1"/>
          </p:cNvSpPr>
          <p:nvPr/>
        </p:nvSpPr>
        <p:spPr bwMode="auto">
          <a:xfrm>
            <a:off x="5416550" y="30892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bg-BG"/>
          </a:p>
        </p:txBody>
      </p:sp>
      <p:sp>
        <p:nvSpPr>
          <p:cNvPr id="4139" name="Text Box 43"/>
          <p:cNvSpPr txBox="1">
            <a:spLocks noChangeArrowheads="1"/>
          </p:cNvSpPr>
          <p:nvPr/>
        </p:nvSpPr>
        <p:spPr bwMode="auto">
          <a:xfrm>
            <a:off x="4355976" y="2565400"/>
            <a:ext cx="157105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 smtClean="0"/>
              <a:t>2I</a:t>
            </a:r>
            <a:endParaRPr lang="ru-RU" sz="4000" dirty="0"/>
          </a:p>
          <a:p>
            <a:endParaRPr lang="ru-RU" sz="4000" dirty="0"/>
          </a:p>
        </p:txBody>
      </p:sp>
      <p:sp>
        <p:nvSpPr>
          <p:cNvPr id="4140" name="Text Box 44"/>
          <p:cNvSpPr txBox="1">
            <a:spLocks noChangeArrowheads="1"/>
          </p:cNvSpPr>
          <p:nvPr/>
        </p:nvSpPr>
        <p:spPr bwMode="auto">
          <a:xfrm>
            <a:off x="4606602" y="2420888"/>
            <a:ext cx="3974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-</a:t>
            </a:r>
            <a:r>
              <a:rPr lang="en-US" sz="2000" dirty="0" smtClean="0"/>
              <a:t>1</a:t>
            </a:r>
            <a:endParaRPr lang="ru-RU" sz="2000" dirty="0"/>
          </a:p>
        </p:txBody>
      </p:sp>
      <p:sp>
        <p:nvSpPr>
          <p:cNvPr id="4142" name="Text Box 46"/>
          <p:cNvSpPr txBox="1">
            <a:spLocks noChangeArrowheads="1"/>
          </p:cNvSpPr>
          <p:nvPr/>
        </p:nvSpPr>
        <p:spPr bwMode="auto">
          <a:xfrm>
            <a:off x="4499992" y="4671541"/>
            <a:ext cx="7312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/>
              <a:t>Cl</a:t>
            </a:r>
            <a:r>
              <a:rPr lang="en-US" sz="2400" dirty="0"/>
              <a:t>2</a:t>
            </a:r>
            <a:endParaRPr lang="ru-RU" sz="2400" dirty="0"/>
          </a:p>
        </p:txBody>
      </p: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4067944" y="3061409"/>
            <a:ext cx="48245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/>
              <a:t>редуктор                 </a:t>
            </a:r>
            <a:r>
              <a:rPr lang="ru-RU" sz="2000" dirty="0" err="1"/>
              <a:t>отдава</a:t>
            </a:r>
            <a:r>
              <a:rPr lang="ru-RU" sz="2000" dirty="0"/>
              <a:t> е </a:t>
            </a:r>
          </a:p>
          <a:p>
            <a:r>
              <a:rPr lang="ru-RU" sz="2000" dirty="0"/>
              <a:t>                               </a:t>
            </a:r>
            <a:r>
              <a:rPr lang="ru-RU" sz="2000" dirty="0" err="1"/>
              <a:t>повишава</a:t>
            </a:r>
            <a:r>
              <a:rPr lang="ru-RU" sz="2000" dirty="0"/>
              <a:t> заряда си </a:t>
            </a:r>
          </a:p>
          <a:p>
            <a:endParaRPr lang="ru-RU" sz="2000" dirty="0"/>
          </a:p>
        </p:txBody>
      </p:sp>
      <p:sp>
        <p:nvSpPr>
          <p:cNvPr id="4147" name="Text Box 51"/>
          <p:cNvSpPr txBox="1">
            <a:spLocks noChangeArrowheads="1"/>
          </p:cNvSpPr>
          <p:nvPr/>
        </p:nvSpPr>
        <p:spPr bwMode="auto">
          <a:xfrm>
            <a:off x="1979513" y="1052513"/>
            <a:ext cx="576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2</a:t>
            </a:r>
            <a:endParaRPr lang="ru-RU" sz="4000" dirty="0">
              <a:solidFill>
                <a:srgbClr val="FFC000"/>
              </a:solidFill>
            </a:endParaRPr>
          </a:p>
        </p:txBody>
      </p:sp>
      <p:cxnSp>
        <p:nvCxnSpPr>
          <p:cNvPr id="40" name="Съединител &quot;права стрелка&quot; 39"/>
          <p:cNvCxnSpPr/>
          <p:nvPr/>
        </p:nvCxnSpPr>
        <p:spPr>
          <a:xfrm>
            <a:off x="5292080" y="3284984"/>
            <a:ext cx="576064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ъединител &quot;права стрелка&quot; 48"/>
          <p:cNvCxnSpPr/>
          <p:nvPr/>
        </p:nvCxnSpPr>
        <p:spPr>
          <a:xfrm>
            <a:off x="5292080" y="3284984"/>
            <a:ext cx="495672" cy="2796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Дясна фигурна скоба 50"/>
          <p:cNvSpPr/>
          <p:nvPr/>
        </p:nvSpPr>
        <p:spPr>
          <a:xfrm>
            <a:off x="8316416" y="3140968"/>
            <a:ext cx="144016" cy="576064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2" name="Текстово поле 51"/>
          <p:cNvSpPr txBox="1"/>
          <p:nvPr/>
        </p:nvSpPr>
        <p:spPr>
          <a:xfrm>
            <a:off x="8532440" y="2276872"/>
            <a:ext cx="360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/>
              <a:t>о</a:t>
            </a:r>
          </a:p>
          <a:p>
            <a:r>
              <a:rPr lang="bg-BG" sz="1400" dirty="0" err="1"/>
              <a:t>Ки</a:t>
            </a:r>
            <a:endParaRPr lang="bg-BG" sz="1400" dirty="0"/>
          </a:p>
          <a:p>
            <a:r>
              <a:rPr lang="bg-BG" sz="1400" dirty="0"/>
              <a:t>С</a:t>
            </a:r>
          </a:p>
          <a:p>
            <a:r>
              <a:rPr lang="bg-BG" sz="1400" dirty="0" err="1"/>
              <a:t>ление</a:t>
            </a:r>
            <a:endParaRPr lang="bg-BG" sz="1400" dirty="0"/>
          </a:p>
        </p:txBody>
      </p:sp>
      <p:sp>
        <p:nvSpPr>
          <p:cNvPr id="54" name="Text Box 49"/>
          <p:cNvSpPr txBox="1">
            <a:spLocks noChangeArrowheads="1"/>
          </p:cNvSpPr>
          <p:nvPr/>
        </p:nvSpPr>
        <p:spPr bwMode="auto">
          <a:xfrm>
            <a:off x="4283968" y="5293657"/>
            <a:ext cx="48245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err="1"/>
              <a:t>окислител</a:t>
            </a:r>
            <a:r>
              <a:rPr lang="ru-RU" sz="2000" dirty="0"/>
              <a:t>               приема е </a:t>
            </a:r>
          </a:p>
          <a:p>
            <a:r>
              <a:rPr lang="ru-RU" sz="2000" dirty="0"/>
              <a:t>                                </a:t>
            </a:r>
            <a:r>
              <a:rPr lang="ru-RU" sz="2000" dirty="0" err="1"/>
              <a:t>понижава</a:t>
            </a:r>
            <a:r>
              <a:rPr lang="ru-RU" sz="2000" dirty="0"/>
              <a:t> заряда си </a:t>
            </a:r>
          </a:p>
          <a:p>
            <a:endParaRPr lang="ru-RU" sz="2000" dirty="0"/>
          </a:p>
        </p:txBody>
      </p:sp>
      <p:cxnSp>
        <p:nvCxnSpPr>
          <p:cNvPr id="55" name="Съединител &quot;права стрелка&quot; 54"/>
          <p:cNvCxnSpPr/>
          <p:nvPr/>
        </p:nvCxnSpPr>
        <p:spPr>
          <a:xfrm>
            <a:off x="5580112" y="5517232"/>
            <a:ext cx="576064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ъединител &quot;права стрелка&quot; 55"/>
          <p:cNvCxnSpPr/>
          <p:nvPr/>
        </p:nvCxnSpPr>
        <p:spPr>
          <a:xfrm>
            <a:off x="5580112" y="5517232"/>
            <a:ext cx="495672" cy="2796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Дясна фигурна скоба 56"/>
          <p:cNvSpPr/>
          <p:nvPr/>
        </p:nvSpPr>
        <p:spPr>
          <a:xfrm>
            <a:off x="8468816" y="5445224"/>
            <a:ext cx="144016" cy="576064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8" name="Текстово поле 57"/>
          <p:cNvSpPr txBox="1"/>
          <p:nvPr/>
        </p:nvSpPr>
        <p:spPr>
          <a:xfrm>
            <a:off x="8604448" y="4853478"/>
            <a:ext cx="360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/>
              <a:t>р</a:t>
            </a:r>
          </a:p>
          <a:p>
            <a:r>
              <a:rPr lang="bg-BG" sz="1400" dirty="0" err="1"/>
              <a:t>Еду</a:t>
            </a:r>
            <a:endParaRPr lang="bg-BG" sz="1400" dirty="0"/>
          </a:p>
          <a:p>
            <a:r>
              <a:rPr lang="bg-BG" sz="1400" dirty="0"/>
              <a:t>К</a:t>
            </a:r>
          </a:p>
          <a:p>
            <a:r>
              <a:rPr lang="bg-BG" sz="1400" dirty="0"/>
              <a:t>Ц</a:t>
            </a:r>
          </a:p>
          <a:p>
            <a:r>
              <a:rPr lang="bg-BG" sz="1400" dirty="0"/>
              <a:t>И</a:t>
            </a:r>
          </a:p>
          <a:p>
            <a:r>
              <a:rPr lang="bg-BG" sz="1400" dirty="0"/>
              <a:t>я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7452320" y="836712"/>
            <a:ext cx="288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644008" y="4509120"/>
            <a:ext cx="288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1000"/>
                                        <p:tgtEl>
                                          <p:spTgt spid="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0" dur="1000"/>
                                        <p:tgtEl>
                                          <p:spTgt spid="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7" dur="1000"/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0" dur="10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/>
      <p:bldP spid="4110" grpId="0"/>
      <p:bldP spid="4115" grpId="0"/>
      <p:bldP spid="4116" grpId="0"/>
      <p:bldP spid="4117" grpId="0"/>
      <p:bldP spid="4118" grpId="0"/>
      <p:bldP spid="4120" grpId="0"/>
      <p:bldP spid="4122" grpId="0"/>
      <p:bldP spid="4123" grpId="0"/>
      <p:bldP spid="41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Задача</a:t>
            </a:r>
            <a:r>
              <a:rPr lang="en-US" dirty="0" smtClean="0"/>
              <a:t>: </a:t>
            </a:r>
            <a:r>
              <a:rPr lang="bg-BG" dirty="0" smtClean="0"/>
              <a:t>Изравнете следните окислително-редукционни реакции.</a:t>
            </a:r>
            <a:r>
              <a:rPr lang="en-US" dirty="0" smtClean="0"/>
              <a:t> 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endParaRPr lang="bg-BG" sz="2400" dirty="0" smtClean="0">
              <a:hlinkClick r:id="rId2"/>
            </a:endParaRPr>
          </a:p>
          <a:p>
            <a:pPr marL="0" indent="0">
              <a:buNone/>
            </a:pPr>
            <a:endParaRPr lang="bg-BG" sz="2400" dirty="0">
              <a:hlinkClick r:id="rId2"/>
            </a:endParaRPr>
          </a:p>
          <a:p>
            <a:pPr marL="0" indent="0">
              <a:buNone/>
            </a:pPr>
            <a:r>
              <a:rPr lang="en-US" sz="2400" dirty="0" smtClean="0">
                <a:hlinkClick r:id="rId2"/>
              </a:rPr>
              <a:t>https://phet.colorado.edu/sims/html/balancing-chemical-equations/latest/balancing-chemical-equations_en.html?fbclid=IwAR2AGFNlNsMuKhSfw-0PbHiCdj60mfL5EGWYOquTMrH8JeLYAh3Ky7fMKS8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237917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Periodichna sys Him elementi _Gl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512" y="980728"/>
            <a:ext cx="9144000" cy="66419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ово поле 3"/>
          <p:cNvSpPr txBox="1"/>
          <p:nvPr/>
        </p:nvSpPr>
        <p:spPr>
          <a:xfrm>
            <a:off x="323528" y="548680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/>
              <a:t>Окислително-редукционни свойства на елементите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ВАЖНО!!!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Процеси,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които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протичат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преход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електрони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едни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атоми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към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други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атоми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наричат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окислително-редукционни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протичат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промяна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заряда на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йоните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атомите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Процесът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отдаване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електони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нарича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окисление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процесът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приемане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редукция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buNone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Атоми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които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химичната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реакция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понижават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своя заряд,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окислители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които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повишават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редуктори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i="1" dirty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/>
              <a:t>Знам и мога</a:t>
            </a:r>
            <a:endParaRPr lang="ru-RU" sz="32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 rot="10800000" flipV="1">
            <a:off x="0" y="519774"/>
            <a:ext cx="9144000" cy="618630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1.Определете 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окислително-редукциония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процес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а)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Mg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+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₂  </a:t>
            </a: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2MgO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б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 KOH  +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HCl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→ 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KCl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+  H₂O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в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 CO₂   + 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→ 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CaCO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₃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г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Na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₂O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+  H₂O  →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2NaO</a:t>
            </a: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H</a:t>
            </a:r>
            <a:endParaRPr lang="bg-BG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Определете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вида на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протичащия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процес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(окисление или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редуция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а)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bg-BG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K</a:t>
            </a: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⁰   -  1e- 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K⁺</a:t>
            </a:r>
            <a:r>
              <a:rPr kumimoji="0" lang="bg-BG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bg-BG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…………………………….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    S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⁺⁶   +  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e-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⁺⁴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…………………………….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    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Al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⁰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3e-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Al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⁺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³   …………………………….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P⁺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³ 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+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e-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P⁺⁵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…………………………………</a:t>
            </a:r>
            <a:endParaRPr lang="ru-RU" sz="24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3.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Определете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редуктора и окислителя и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броя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отдадените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или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приетите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електрони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а) 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Na⁰   -  </a:t>
            </a:r>
            <a:r>
              <a:rPr lang="bg-BG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…….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e  </a:t>
            </a:r>
            <a:r>
              <a:rPr lang="en-US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Na⁺</a:t>
            </a:r>
            <a:endParaRPr lang="bg-BG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Calibri" pitchFamily="34" charset="0"/>
                <a:cs typeface="Times New Roman" pitchFamily="18" charset="0"/>
              </a:rPr>
              <a:t>                          ………………….. → ……………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б) 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S⁰   +  </a:t>
            </a:r>
            <a:r>
              <a:rPr lang="bg-BG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……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bg-BG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en-US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S⁺⁴</a:t>
            </a:r>
            <a:endParaRPr lang="bg-BG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2000" dirty="0">
                <a:latin typeface="Calibri" pitchFamily="34" charset="0"/>
                <a:cs typeface="Times New Roman" pitchFamily="18" charset="0"/>
              </a:rPr>
              <a:t>                         </a:t>
            </a:r>
            <a:r>
              <a:rPr lang="ru-RU" sz="2000" dirty="0">
                <a:latin typeface="Calibri" pitchFamily="34" charset="0"/>
                <a:cs typeface="Times New Roman" pitchFamily="18" charset="0"/>
              </a:rPr>
              <a:t> …………….…… → ………………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Усмихнато лице 2"/>
          <p:cNvSpPr/>
          <p:nvPr/>
        </p:nvSpPr>
        <p:spPr>
          <a:xfrm>
            <a:off x="323528" y="1124744"/>
            <a:ext cx="1656184" cy="1152128"/>
          </a:xfrm>
          <a:prstGeom prst="smileyFac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Т Е С Т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 rot="10800000" flipV="1">
            <a:off x="0" y="519774"/>
            <a:ext cx="9144000" cy="618630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1.Определете 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окислително-редукциония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процес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а)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2Mg   +  O₂  →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2MgO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б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 KOH  +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HCl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→ 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KCl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+  H₂O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в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 CO₂   + 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→ 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CaCO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₃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г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Na₂O</a:t>
            </a: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+  H₂O  →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2NaOH</a:t>
            </a:r>
            <a:endParaRPr lang="bg-BG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Определете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вида на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протичащия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процес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(окисление или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редуция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а)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K⁰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e-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K⁺</a:t>
            </a: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bg-BG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bg-BG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bg-BG" sz="2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окисление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    S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⁺⁶   +  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e-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⁺⁴ 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редукция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    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Ca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⁰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e-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/>
              <a:t>Ca</a:t>
            </a:r>
            <a:r>
              <a:rPr lang="ru-RU" sz="2400" dirty="0"/>
              <a:t>⁺</a:t>
            </a:r>
            <a:r>
              <a:rPr lang="bg-BG" sz="2400" baseline="30000" dirty="0"/>
              <a:t>2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окисление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P⁺³ 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+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P⁺⁵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редукция </a:t>
            </a:r>
            <a:endParaRPr lang="ru-RU" sz="2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3.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Определете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редуктора и окислителя и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броя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отдадените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или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приетите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електрони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а) 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Na⁰   -  </a:t>
            </a:r>
            <a:r>
              <a:rPr lang="bg-BG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bg-BG" sz="2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Na⁺</a:t>
            </a:r>
            <a:endParaRPr lang="bg-BG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                         редуктор  →  окисление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б) 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S⁰     +  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4e</a:t>
            </a:r>
            <a:r>
              <a:rPr lang="bg-BG" sz="2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S⁺⁴</a:t>
            </a:r>
            <a:endParaRPr lang="bg-BG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20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                        </a:t>
            </a:r>
            <a:r>
              <a:rPr lang="ru-RU" sz="20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окислител</a:t>
            </a:r>
            <a:r>
              <a:rPr lang="ru-RU" sz="20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→  редукция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11560" y="1532446"/>
            <a:ext cx="7272808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Ba⁰  - 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2e</a:t>
            </a:r>
            <a:r>
              <a:rPr kumimoji="0" lang="bg-BG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Ba⁺²</a:t>
            </a:r>
            <a:endParaRPr kumimoji="0" lang="bg-BG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Fe⁺²  -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1e</a:t>
            </a:r>
            <a:r>
              <a:rPr kumimoji="0" lang="bg-BG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Fe⁺³</a:t>
            </a:r>
            <a:r>
              <a:rPr lang="bg-BG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редуктор  → окисление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S⁺⁶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2e</a:t>
            </a:r>
            <a:r>
              <a:rPr kumimoji="0" lang="bg-BG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S⁺⁴</a:t>
            </a:r>
            <a:endParaRPr kumimoji="0" lang="bg-BG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редуктор  → окисление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76470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solidFill>
                  <a:srgbClr val="FF0000"/>
                </a:solidFill>
              </a:rPr>
              <a:t>Процес</a:t>
            </a:r>
            <a:r>
              <a:rPr lang="ru-RU" sz="3600" b="1" dirty="0">
                <a:solidFill>
                  <a:srgbClr val="FF0000"/>
                </a:solidFill>
              </a:rPr>
              <a:t> окисление   ( - е 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5229200"/>
            <a:ext cx="846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Заряда на атома или </a:t>
            </a:r>
            <a:r>
              <a:rPr lang="ru-RU" sz="3200" b="1" dirty="0" err="1"/>
              <a:t>йона</a:t>
            </a:r>
            <a:r>
              <a:rPr lang="ru-RU" sz="3200" b="1" dirty="0"/>
              <a:t>   се  </a:t>
            </a:r>
            <a:r>
              <a:rPr lang="ru-RU" sz="2800" b="1" dirty="0">
                <a:solidFill>
                  <a:srgbClr val="FF0000"/>
                </a:solidFill>
              </a:rPr>
              <a:t>У В Е Л И Ч И В А! </a:t>
            </a:r>
          </a:p>
        </p:txBody>
      </p:sp>
      <p:sp>
        <p:nvSpPr>
          <p:cNvPr id="10" name="Text Box 49"/>
          <p:cNvSpPr txBox="1">
            <a:spLocks noChangeArrowheads="1"/>
          </p:cNvSpPr>
          <p:nvPr/>
        </p:nvSpPr>
        <p:spPr bwMode="auto">
          <a:xfrm>
            <a:off x="2843808" y="1988840"/>
            <a:ext cx="48245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/>
              <a:t>редуктор                 </a:t>
            </a:r>
            <a:r>
              <a:rPr lang="ru-RU" sz="2000" dirty="0" err="1"/>
              <a:t>отдава</a:t>
            </a:r>
            <a:r>
              <a:rPr lang="ru-RU" sz="2000" dirty="0"/>
              <a:t> е </a:t>
            </a:r>
          </a:p>
          <a:p>
            <a:r>
              <a:rPr lang="ru-RU" sz="2000" dirty="0"/>
              <a:t>                               </a:t>
            </a:r>
            <a:r>
              <a:rPr lang="ru-RU" sz="2000" dirty="0" err="1"/>
              <a:t>повишава</a:t>
            </a:r>
            <a:r>
              <a:rPr lang="ru-RU" sz="2000" dirty="0"/>
              <a:t> заряда си </a:t>
            </a:r>
          </a:p>
          <a:p>
            <a:endParaRPr lang="ru-RU" sz="2000" dirty="0"/>
          </a:p>
        </p:txBody>
      </p:sp>
      <p:sp>
        <p:nvSpPr>
          <p:cNvPr id="12" name="Дясна фигурна скоба 11"/>
          <p:cNvSpPr/>
          <p:nvPr/>
        </p:nvSpPr>
        <p:spPr>
          <a:xfrm>
            <a:off x="7092280" y="1988840"/>
            <a:ext cx="144016" cy="576064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13" name="Съединител &quot;права стрелка&quot; 12"/>
          <p:cNvCxnSpPr/>
          <p:nvPr/>
        </p:nvCxnSpPr>
        <p:spPr>
          <a:xfrm>
            <a:off x="4067944" y="2204864"/>
            <a:ext cx="576064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ово поле 13"/>
          <p:cNvSpPr txBox="1"/>
          <p:nvPr/>
        </p:nvSpPr>
        <p:spPr>
          <a:xfrm>
            <a:off x="7596336" y="1253659"/>
            <a:ext cx="360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/>
              <a:t>о</a:t>
            </a:r>
          </a:p>
          <a:p>
            <a:r>
              <a:rPr lang="bg-BG" sz="1400" dirty="0" err="1"/>
              <a:t>Ки</a:t>
            </a:r>
            <a:endParaRPr lang="bg-BG" sz="1400" dirty="0"/>
          </a:p>
          <a:p>
            <a:r>
              <a:rPr lang="bg-BG" sz="1400" dirty="0"/>
              <a:t>С</a:t>
            </a:r>
          </a:p>
          <a:p>
            <a:r>
              <a:rPr lang="bg-BG" sz="1400" dirty="0" err="1"/>
              <a:t>ление</a:t>
            </a:r>
            <a:endParaRPr lang="bg-BG" sz="1400" dirty="0"/>
          </a:p>
        </p:txBody>
      </p:sp>
      <p:cxnSp>
        <p:nvCxnSpPr>
          <p:cNvPr id="15" name="Съединител &quot;права стрелка&quot; 14"/>
          <p:cNvCxnSpPr/>
          <p:nvPr/>
        </p:nvCxnSpPr>
        <p:spPr>
          <a:xfrm>
            <a:off x="4067944" y="2204864"/>
            <a:ext cx="504056" cy="36004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11560" y="1303625"/>
            <a:ext cx="7272808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S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‾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²   -   </a:t>
            </a:r>
            <a:r>
              <a:rPr kumimoji="0" lang="bg-BG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……</a:t>
            </a:r>
            <a:r>
              <a:rPr kumimoji="0" lang="bg-BG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S⁰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                      …………… → ………………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lang="bg-BG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N⁺⁵   -</a:t>
            </a:r>
            <a:r>
              <a:rPr kumimoji="0" lang="bg-BG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bg-BG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……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8e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‾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³</a:t>
            </a:r>
            <a:endParaRPr kumimoji="0" lang="bg-BG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                       …………… → ………………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lang="bg-BG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Na⁰   -  </a:t>
            </a:r>
            <a:r>
              <a:rPr kumimoji="0" lang="bg-BG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…….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Na⁺</a:t>
            </a:r>
            <a:endParaRPr kumimoji="0" lang="bg-BG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                      …………… → ………………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76470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solidFill>
                  <a:srgbClr val="FF0000"/>
                </a:solidFill>
              </a:rPr>
              <a:t>Процес</a:t>
            </a:r>
            <a:r>
              <a:rPr lang="ru-RU" sz="3600" b="1" dirty="0">
                <a:solidFill>
                  <a:srgbClr val="FF0000"/>
                </a:solidFill>
              </a:rPr>
              <a:t>  ………………   ( - е 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5229200"/>
            <a:ext cx="8215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Заряда на атома или </a:t>
            </a:r>
            <a:r>
              <a:rPr lang="ru-RU" sz="3200" b="1" dirty="0" err="1"/>
              <a:t>йона</a:t>
            </a:r>
            <a:r>
              <a:rPr lang="ru-RU" sz="3200" b="1" dirty="0"/>
              <a:t>     се  </a:t>
            </a:r>
            <a:r>
              <a:rPr lang="ru-RU" sz="2800" b="1" dirty="0">
                <a:solidFill>
                  <a:srgbClr val="FF0000"/>
                </a:solidFill>
              </a:rPr>
              <a:t>……………………..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39552" y="1309441"/>
            <a:ext cx="828092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P⁰   + 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3e</a:t>
            </a:r>
            <a:r>
              <a:rPr kumimoji="0" lang="bg-BG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P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‾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³                    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bg-BG" sz="28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⁺</a:t>
            </a:r>
            <a:r>
              <a:rPr lang="bg-BG" sz="2800" baseline="30000" dirty="0"/>
              <a:t> 6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+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2e</a:t>
            </a:r>
            <a:r>
              <a:rPr kumimoji="0" lang="bg-BG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2800" dirty="0"/>
              <a:t>S⁺</a:t>
            </a:r>
            <a:r>
              <a:rPr lang="bg-BG" sz="2800" baseline="30000" dirty="0"/>
              <a:t>4</a:t>
            </a:r>
            <a:r>
              <a:rPr lang="bg-BG" dirty="0"/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окислител  </a:t>
            </a:r>
            <a:r>
              <a:rPr lang="bg-BG" sz="28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→ редукция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Cl⁰   +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1e</a:t>
            </a:r>
            <a:r>
              <a:rPr kumimoji="0" lang="bg-BG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Cl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‾</a:t>
            </a:r>
            <a:endParaRPr kumimoji="0" lang="bg-BG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28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окислител  → редукция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620688"/>
            <a:ext cx="5165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>
                <a:solidFill>
                  <a:srgbClr val="FF0000"/>
                </a:solidFill>
              </a:rPr>
              <a:t>Процес</a:t>
            </a:r>
            <a:r>
              <a:rPr lang="ru-RU" sz="3600" b="1" dirty="0">
                <a:solidFill>
                  <a:srgbClr val="FF0000"/>
                </a:solidFill>
              </a:rPr>
              <a:t>  редукция    ( +е 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5013176"/>
            <a:ext cx="8039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Заряда на атома или </a:t>
            </a:r>
            <a:r>
              <a:rPr lang="ru-RU" sz="3200" b="1" dirty="0" err="1"/>
              <a:t>йона</a:t>
            </a:r>
            <a:r>
              <a:rPr lang="ru-RU" sz="3200" b="1" dirty="0"/>
              <a:t>    се  </a:t>
            </a:r>
            <a:r>
              <a:rPr lang="ru-RU" sz="2800" b="1" dirty="0">
                <a:solidFill>
                  <a:srgbClr val="FF0000"/>
                </a:solidFill>
              </a:rPr>
              <a:t>ПОНИЖАВА!  </a:t>
            </a:r>
          </a:p>
        </p:txBody>
      </p:sp>
      <p:sp>
        <p:nvSpPr>
          <p:cNvPr id="5" name="Text Box 49"/>
          <p:cNvSpPr txBox="1">
            <a:spLocks noChangeArrowheads="1"/>
          </p:cNvSpPr>
          <p:nvPr/>
        </p:nvSpPr>
        <p:spPr bwMode="auto">
          <a:xfrm>
            <a:off x="2951820" y="1844824"/>
            <a:ext cx="48245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err="1"/>
              <a:t>окислител</a:t>
            </a:r>
            <a:r>
              <a:rPr lang="ru-RU" sz="2000" dirty="0"/>
              <a:t>               приема е </a:t>
            </a:r>
          </a:p>
          <a:p>
            <a:r>
              <a:rPr lang="ru-RU" sz="2000" dirty="0"/>
              <a:t>                                </a:t>
            </a:r>
            <a:r>
              <a:rPr lang="ru-RU" sz="2000" dirty="0" err="1"/>
              <a:t>понижава</a:t>
            </a:r>
            <a:r>
              <a:rPr lang="ru-RU" sz="2000" dirty="0"/>
              <a:t> заряда си </a:t>
            </a:r>
          </a:p>
          <a:p>
            <a:endParaRPr lang="ru-RU" sz="2000" dirty="0"/>
          </a:p>
        </p:txBody>
      </p:sp>
      <p:sp>
        <p:nvSpPr>
          <p:cNvPr id="6" name="Дясна фигурна скоба 5"/>
          <p:cNvSpPr/>
          <p:nvPr/>
        </p:nvSpPr>
        <p:spPr>
          <a:xfrm>
            <a:off x="7380312" y="1844824"/>
            <a:ext cx="144016" cy="576064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7" name="Съединител &quot;права стрелка&quot; 6"/>
          <p:cNvCxnSpPr/>
          <p:nvPr/>
        </p:nvCxnSpPr>
        <p:spPr>
          <a:xfrm>
            <a:off x="4355976" y="2060848"/>
            <a:ext cx="576064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ъединител &quot;права стрелка&quot; 7"/>
          <p:cNvCxnSpPr/>
          <p:nvPr/>
        </p:nvCxnSpPr>
        <p:spPr>
          <a:xfrm>
            <a:off x="4364360" y="2060848"/>
            <a:ext cx="495672" cy="35165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ово поле 9"/>
          <p:cNvSpPr txBox="1"/>
          <p:nvPr/>
        </p:nvSpPr>
        <p:spPr>
          <a:xfrm>
            <a:off x="7596336" y="1268760"/>
            <a:ext cx="360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/>
              <a:t>р</a:t>
            </a:r>
          </a:p>
          <a:p>
            <a:r>
              <a:rPr lang="bg-BG" sz="1400" dirty="0" err="1"/>
              <a:t>Еду</a:t>
            </a:r>
            <a:endParaRPr lang="bg-BG" sz="1400" dirty="0"/>
          </a:p>
          <a:p>
            <a:r>
              <a:rPr lang="bg-BG" sz="1400" dirty="0"/>
              <a:t>К</a:t>
            </a:r>
          </a:p>
          <a:p>
            <a:r>
              <a:rPr lang="bg-BG" sz="1400" dirty="0"/>
              <a:t>Ц</a:t>
            </a:r>
          </a:p>
          <a:p>
            <a:r>
              <a:rPr lang="bg-BG" sz="1400" dirty="0"/>
              <a:t>И</a:t>
            </a:r>
          </a:p>
          <a:p>
            <a:r>
              <a:rPr lang="bg-BG" sz="1400" dirty="0"/>
              <a:t>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/>
          <p:cNvSpPr/>
          <p:nvPr/>
        </p:nvSpPr>
        <p:spPr>
          <a:xfrm>
            <a:off x="611560" y="1636345"/>
            <a:ext cx="7778604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None/>
            </a:pPr>
            <a:r>
              <a:rPr lang="ru-RU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Значение на </a:t>
            </a:r>
          </a:p>
          <a:p>
            <a:pPr algn="ctr">
              <a:buNone/>
            </a:pPr>
            <a:r>
              <a:rPr lang="ru-RU" sz="44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окислително-редукционните</a:t>
            </a:r>
            <a:r>
              <a:rPr lang="ru-RU" sz="4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4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buNone/>
            </a:pPr>
            <a:r>
              <a:rPr lang="ru-RU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процеси в практиката и</a:t>
            </a:r>
          </a:p>
          <a:p>
            <a:pPr algn="ctr">
              <a:buNone/>
            </a:pPr>
            <a:r>
              <a:rPr lang="ru-RU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живота</a:t>
            </a:r>
            <a:endParaRPr lang="bg-BG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39552" y="883490"/>
            <a:ext cx="828092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Na⁺   + 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1e</a:t>
            </a:r>
            <a:r>
              <a:rPr kumimoji="0" lang="bg-BG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Na⁰</a:t>
            </a:r>
            <a:endParaRPr kumimoji="0" lang="bg-BG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Calibri" pitchFamily="34" charset="0"/>
                <a:cs typeface="Times New Roman" pitchFamily="18" charset="0"/>
              </a:rPr>
              <a:t> …………… → ………………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S⁰     +  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4e</a:t>
            </a:r>
            <a:r>
              <a:rPr kumimoji="0" lang="bg-BG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lang="en-US" dirty="0"/>
              <a:t> </a:t>
            </a:r>
            <a:r>
              <a:rPr lang="en-US" sz="2800" dirty="0"/>
              <a:t>S</a:t>
            </a:r>
            <a:r>
              <a:rPr lang="en-US" sz="2800" baseline="30000" dirty="0"/>
              <a:t>-</a:t>
            </a:r>
            <a:r>
              <a:rPr lang="en-US" sz="2800" dirty="0"/>
              <a:t>⁴</a:t>
            </a:r>
            <a:endParaRPr lang="bg-BG" dirty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Calibri" pitchFamily="34" charset="0"/>
                <a:cs typeface="Times New Roman" pitchFamily="18" charset="0"/>
              </a:rPr>
              <a:t>…………… </a:t>
            </a:r>
            <a:r>
              <a:rPr lang="ru-RU" sz="2800" dirty="0">
                <a:latin typeface="Calibri" pitchFamily="34" charset="0"/>
                <a:cs typeface="Times New Roman" pitchFamily="18" charset="0"/>
              </a:rPr>
              <a:t>→ ………………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Cl⁺⁷   + 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8e</a:t>
            </a:r>
            <a:r>
              <a:rPr kumimoji="0" lang="bg-BG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lang="en-US" dirty="0" smtClean="0"/>
              <a:t> </a:t>
            </a:r>
            <a:r>
              <a:rPr lang="en-US" sz="2800" dirty="0"/>
              <a:t>Cl</a:t>
            </a:r>
            <a:r>
              <a:rPr lang="bg-BG" sz="2800" baseline="30000" dirty="0"/>
              <a:t>-1</a:t>
            </a:r>
            <a:endParaRPr lang="bg-BG" sz="2800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Calibri" pitchFamily="34" charset="0"/>
                <a:cs typeface="Times New Roman" pitchFamily="18" charset="0"/>
              </a:rPr>
              <a:t> …………… → ………………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332656"/>
            <a:ext cx="5576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>
                <a:solidFill>
                  <a:srgbClr val="FF0000"/>
                </a:solidFill>
              </a:rPr>
              <a:t>Процес</a:t>
            </a:r>
            <a:r>
              <a:rPr lang="ru-RU" sz="3600" b="1" dirty="0">
                <a:solidFill>
                  <a:srgbClr val="FF0000"/>
                </a:solidFill>
              </a:rPr>
              <a:t>  …………………..  ( +е 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5292497"/>
            <a:ext cx="7984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Заряда на атома или </a:t>
            </a:r>
            <a:r>
              <a:rPr lang="ru-RU" sz="3200" b="1" dirty="0" err="1"/>
              <a:t>йона</a:t>
            </a:r>
            <a:r>
              <a:rPr lang="ru-RU" sz="3200" b="1" dirty="0"/>
              <a:t>    се  </a:t>
            </a:r>
            <a:r>
              <a:rPr lang="ru-RU" sz="2800" b="1" dirty="0">
                <a:solidFill>
                  <a:srgbClr val="FF0000"/>
                </a:solidFill>
              </a:rPr>
              <a:t>…………………..!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bg-BG" dirty="0"/>
              <a:t>Благодаря  за  </a:t>
            </a:r>
            <a:r>
              <a:rPr lang="bg-BG"/>
              <a:t>вниманието</a:t>
            </a:r>
            <a:r>
              <a:rPr lang="bg-BG" smtClean="0"/>
              <a:t>!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2050" name="Picture 2" descr="C:\Users\Силвия\Desktop\Мъдрости и девизи\img_149991_967057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5424"/>
            <a:ext cx="9144000" cy="5373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363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6"/>
            <a:ext cx="9144000" cy="685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FCBDB903-8D30-47BA-A193-F824E317E1F5}"/>
              </a:ext>
            </a:extLst>
          </p:cNvPr>
          <p:cNvSpPr txBox="1">
            <a:spLocks/>
          </p:cNvSpPr>
          <p:nvPr/>
        </p:nvSpPr>
        <p:spPr>
          <a:xfrm>
            <a:off x="2771800" y="4355824"/>
            <a:ext cx="4886300" cy="5313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rmAutofit fontScale="25000" lnSpcReduction="2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2700" b="1" dirty="0">
                <a:ln/>
                <a:solidFill>
                  <a:schemeClr val="accent3"/>
                </a:solidFill>
              </a:rPr>
              <a:t>      </a:t>
            </a:r>
          </a:p>
          <a:p>
            <a:pPr algn="r"/>
            <a:r>
              <a:rPr lang="bg-BG" sz="27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  </a:t>
            </a:r>
            <a:r>
              <a:rPr lang="bg-BG" sz="7200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Изготвил</a:t>
            </a:r>
            <a:r>
              <a:rPr lang="en-US" sz="7200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bg-BG" sz="7200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старши учител по химия и ООС </a:t>
            </a:r>
          </a:p>
          <a:p>
            <a:pPr algn="r"/>
            <a:r>
              <a:rPr lang="bg-BG" sz="7200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Силвия Асенова Червенкова </a:t>
            </a:r>
            <a:endParaRPr lang="en-US" sz="7200" b="1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25D54F79-6ADE-4008-A1C5-A544888290B4}"/>
              </a:ext>
            </a:extLst>
          </p:cNvPr>
          <p:cNvSpPr/>
          <p:nvPr/>
        </p:nvSpPr>
        <p:spPr>
          <a:xfrm>
            <a:off x="755576" y="5049181"/>
            <a:ext cx="69025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-BG" sz="4000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СУ </a:t>
            </a:r>
            <a:r>
              <a:rPr lang="en-US" sz="4000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”</a:t>
            </a:r>
            <a:r>
              <a:rPr lang="bg-BG" sz="4000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Св. Патриарх Евтимий</a:t>
            </a:r>
            <a:r>
              <a:rPr lang="en-US" sz="4000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”</a:t>
            </a:r>
            <a:r>
              <a:rPr lang="bg-BG" sz="4000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r"/>
            <a:r>
              <a:rPr lang="bg-BG" sz="4000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гр. Пловдив </a:t>
            </a:r>
            <a:endParaRPr lang="en-US" sz="4000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82187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MPj0422613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>
          <a:xfrm>
            <a:off x="-180528" y="1353964"/>
            <a:ext cx="5267722" cy="850900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FFC000"/>
                </a:solidFill>
              </a:rPr>
              <a:t>Горски пожари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3094409" y="3645024"/>
            <a:ext cx="6014095" cy="132343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8000" dirty="0"/>
              <a:t>C + O</a:t>
            </a:r>
            <a:r>
              <a:rPr lang="ru-RU" sz="5400" dirty="0"/>
              <a:t>2</a:t>
            </a:r>
            <a:r>
              <a:rPr lang="ru-RU" sz="8000" dirty="0"/>
              <a:t> </a:t>
            </a:r>
            <a:r>
              <a:rPr lang="ru-RU" sz="8000" dirty="0">
                <a:cs typeface="Arial" charset="0"/>
              </a:rPr>
              <a:t>→ CO</a:t>
            </a:r>
            <a:r>
              <a:rPr lang="ru-RU" sz="5400" dirty="0">
                <a:cs typeface="Arial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MPj043331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FFC000"/>
                </a:solidFill>
              </a:rPr>
              <a:t>Фотосинтеза</a:t>
            </a:r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 flipV="1">
            <a:off x="2555875" y="3573463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bg-BG" dirty="0"/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 flipV="1">
            <a:off x="5292725" y="3357563"/>
            <a:ext cx="71438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bg-BG" dirty="0"/>
          </a:p>
        </p:txBody>
      </p:sp>
      <p:sp>
        <p:nvSpPr>
          <p:cNvPr id="13318" name="Line 10"/>
          <p:cNvSpPr>
            <a:spLocks noChangeShapeType="1"/>
          </p:cNvSpPr>
          <p:nvPr/>
        </p:nvSpPr>
        <p:spPr bwMode="auto">
          <a:xfrm flipV="1">
            <a:off x="3851275" y="3284538"/>
            <a:ext cx="71438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bg-BG" dirty="0"/>
          </a:p>
        </p:txBody>
      </p:sp>
      <p:sp>
        <p:nvSpPr>
          <p:cNvPr id="13319" name="Line 12"/>
          <p:cNvSpPr>
            <a:spLocks noChangeShapeType="1"/>
          </p:cNvSpPr>
          <p:nvPr/>
        </p:nvSpPr>
        <p:spPr bwMode="auto">
          <a:xfrm flipV="1">
            <a:off x="6659563" y="3500438"/>
            <a:ext cx="71437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bg-BG" dirty="0"/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2484438" y="4292600"/>
            <a:ext cx="641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/>
              <a:t>О</a:t>
            </a:r>
            <a:r>
              <a:rPr lang="ru-RU" sz="2000" dirty="0"/>
              <a:t>2</a:t>
            </a:r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3924300" y="4292600"/>
            <a:ext cx="641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/>
              <a:t>О</a:t>
            </a:r>
            <a:r>
              <a:rPr lang="ru-RU" sz="2000" dirty="0"/>
              <a:t>2</a:t>
            </a:r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5435600" y="4292600"/>
            <a:ext cx="641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/>
              <a:t>О</a:t>
            </a:r>
            <a:r>
              <a:rPr lang="ru-RU" sz="2000" dirty="0"/>
              <a:t>2</a:t>
            </a:r>
          </a:p>
        </p:txBody>
      </p:sp>
      <p:sp>
        <p:nvSpPr>
          <p:cNvPr id="28690" name="Text Box 18"/>
          <p:cNvSpPr txBox="1">
            <a:spLocks noChangeArrowheads="1"/>
          </p:cNvSpPr>
          <p:nvPr/>
        </p:nvSpPr>
        <p:spPr bwMode="auto">
          <a:xfrm>
            <a:off x="7092950" y="4365625"/>
            <a:ext cx="641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/>
              <a:t>О</a:t>
            </a:r>
            <a:r>
              <a:rPr lang="ru-RU" sz="2000" dirty="0"/>
              <a:t>2</a:t>
            </a:r>
          </a:p>
        </p:txBody>
      </p:sp>
      <p:sp>
        <p:nvSpPr>
          <p:cNvPr id="28692" name="Text Box 20"/>
          <p:cNvSpPr txBox="1">
            <a:spLocks noChangeArrowheads="1"/>
          </p:cNvSpPr>
          <p:nvPr/>
        </p:nvSpPr>
        <p:spPr bwMode="auto">
          <a:xfrm>
            <a:off x="323850" y="5734050"/>
            <a:ext cx="7634847" cy="83099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 dirty="0" smtClean="0"/>
              <a:t>6CO</a:t>
            </a:r>
            <a:r>
              <a:rPr lang="ru-RU" sz="3200" b="1" dirty="0" smtClean="0"/>
              <a:t>2</a:t>
            </a:r>
            <a:r>
              <a:rPr lang="ru-RU" sz="4800" b="1" dirty="0" smtClean="0"/>
              <a:t> </a:t>
            </a:r>
            <a:r>
              <a:rPr lang="ru-RU" sz="4800" dirty="0"/>
              <a:t>+ </a:t>
            </a:r>
            <a:r>
              <a:rPr lang="ru-RU" sz="4800" dirty="0" smtClean="0"/>
              <a:t>6H</a:t>
            </a:r>
            <a:r>
              <a:rPr lang="ru-RU" sz="3200" b="1" dirty="0" smtClean="0"/>
              <a:t>2</a:t>
            </a:r>
            <a:r>
              <a:rPr lang="ru-RU" sz="4800" dirty="0" smtClean="0"/>
              <a:t>O </a:t>
            </a:r>
            <a:r>
              <a:rPr lang="ru-RU" sz="4800" dirty="0">
                <a:cs typeface="Arial" charset="0"/>
              </a:rPr>
              <a:t>→ C</a:t>
            </a:r>
            <a:r>
              <a:rPr lang="ru-RU" sz="3200" b="1" dirty="0">
                <a:cs typeface="Arial" charset="0"/>
              </a:rPr>
              <a:t>6</a:t>
            </a:r>
            <a:r>
              <a:rPr lang="ru-RU" sz="4800" dirty="0">
                <a:cs typeface="Arial" charset="0"/>
              </a:rPr>
              <a:t>H</a:t>
            </a:r>
            <a:r>
              <a:rPr lang="ru-RU" sz="3200" b="1" dirty="0">
                <a:cs typeface="Arial" charset="0"/>
              </a:rPr>
              <a:t>12</a:t>
            </a:r>
            <a:r>
              <a:rPr lang="ru-RU" sz="4800" dirty="0">
                <a:cs typeface="Arial" charset="0"/>
              </a:rPr>
              <a:t>O</a:t>
            </a:r>
            <a:r>
              <a:rPr lang="ru-RU" sz="3200" b="1" dirty="0">
                <a:cs typeface="Arial" charset="0"/>
              </a:rPr>
              <a:t>6</a:t>
            </a:r>
            <a:r>
              <a:rPr lang="ru-RU" sz="4800" dirty="0">
                <a:cs typeface="Arial" charset="0"/>
              </a:rPr>
              <a:t> + </a:t>
            </a:r>
            <a:r>
              <a:rPr lang="ru-RU" sz="4800" dirty="0" smtClean="0">
                <a:cs typeface="Arial" charset="0"/>
              </a:rPr>
              <a:t>6O</a:t>
            </a:r>
            <a:r>
              <a:rPr lang="ru-RU" sz="3200" b="1" dirty="0" smtClean="0">
                <a:cs typeface="Arial" charset="0"/>
              </a:rPr>
              <a:t>2</a:t>
            </a:r>
            <a:endParaRPr lang="ru-RU" sz="32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5087E-6 L 0.00417 -0.472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5087E-6 L 0.00434 -0.4302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8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89017E-7 L -0.00364 -0.472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8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5087E-6 L 0.00434 -0.3884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8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MPj040029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981075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FFC000"/>
                </a:solidFill>
              </a:rPr>
              <a:t>Корозия на металите 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843808" y="4830251"/>
            <a:ext cx="6300192" cy="83099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800" dirty="0" err="1"/>
              <a:t>Fe</a:t>
            </a:r>
            <a:r>
              <a:rPr lang="ru-RU" sz="4800" dirty="0"/>
              <a:t> +H</a:t>
            </a:r>
            <a:r>
              <a:rPr lang="ru-RU" sz="3200" b="1" dirty="0"/>
              <a:t>2</a:t>
            </a:r>
            <a:r>
              <a:rPr lang="ru-RU" sz="4800" dirty="0"/>
              <a:t>O </a:t>
            </a:r>
            <a:r>
              <a:rPr lang="ru-RU" sz="4800" dirty="0">
                <a:solidFill>
                  <a:srgbClr val="080808"/>
                </a:solidFill>
              </a:rPr>
              <a:t>+O</a:t>
            </a:r>
            <a:r>
              <a:rPr lang="ru-RU" sz="3200" b="1" dirty="0">
                <a:solidFill>
                  <a:srgbClr val="080808"/>
                </a:solidFill>
              </a:rPr>
              <a:t>2</a:t>
            </a:r>
            <a:r>
              <a:rPr lang="ru-RU" sz="4800" dirty="0">
                <a:solidFill>
                  <a:srgbClr val="080808"/>
                </a:solidFill>
              </a:rPr>
              <a:t> </a:t>
            </a:r>
            <a:r>
              <a:rPr lang="ru-RU" sz="4800" dirty="0">
                <a:solidFill>
                  <a:srgbClr val="080808"/>
                </a:solidFill>
                <a:cs typeface="Arial" charset="0"/>
              </a:rPr>
              <a:t>→ </a:t>
            </a:r>
            <a:r>
              <a:rPr lang="ru-RU" sz="4800" dirty="0" err="1">
                <a:solidFill>
                  <a:srgbClr val="080808"/>
                </a:solidFill>
                <a:cs typeface="Arial" charset="0"/>
              </a:rPr>
              <a:t>Fe</a:t>
            </a:r>
            <a:r>
              <a:rPr lang="ru-RU" sz="4800" dirty="0">
                <a:solidFill>
                  <a:srgbClr val="080808"/>
                </a:solidFill>
                <a:cs typeface="Arial" charset="0"/>
              </a:rPr>
              <a:t>(OH)</a:t>
            </a:r>
            <a:r>
              <a:rPr lang="ru-RU" sz="3200" b="1" dirty="0">
                <a:solidFill>
                  <a:srgbClr val="080808"/>
                </a:solidFill>
                <a:cs typeface="Arial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dirty="0">
                <a:solidFill>
                  <a:srgbClr val="FFC000"/>
                </a:solidFill>
              </a:rPr>
              <a:t>Работа на </a:t>
            </a:r>
            <a:r>
              <a:rPr lang="ru-RU" sz="4800" b="1" dirty="0" err="1">
                <a:solidFill>
                  <a:srgbClr val="FFC000"/>
                </a:solidFill>
              </a:rPr>
              <a:t>акумулатори</a:t>
            </a:r>
            <a:r>
              <a:rPr lang="ru-RU" b="1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51205" name="Picture 5" descr="MCj0215335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196975"/>
            <a:ext cx="2808362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6" descr="MCj0252169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233239"/>
            <a:ext cx="2800177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7" descr="MCj0251060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5157788"/>
            <a:ext cx="213677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9" descr="MCj0384318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4797425"/>
            <a:ext cx="1665288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10" descr="MCj0237854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00" y="5516563"/>
            <a:ext cx="2117725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468313" y="3284538"/>
            <a:ext cx="8675687" cy="9144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dirty="0" err="1">
                <a:solidFill>
                  <a:schemeClr val="folHlink"/>
                </a:solidFill>
              </a:rPr>
              <a:t>Zn</a:t>
            </a:r>
            <a:r>
              <a:rPr lang="ru-RU" sz="5400" dirty="0">
                <a:solidFill>
                  <a:schemeClr val="folHlink"/>
                </a:solidFill>
              </a:rPr>
              <a:t> +H</a:t>
            </a:r>
            <a:r>
              <a:rPr lang="ru-RU" sz="3600" dirty="0">
                <a:solidFill>
                  <a:schemeClr val="folHlink"/>
                </a:solidFill>
              </a:rPr>
              <a:t>2</a:t>
            </a:r>
            <a:r>
              <a:rPr lang="ru-RU" sz="5400" dirty="0">
                <a:solidFill>
                  <a:schemeClr val="folHlink"/>
                </a:solidFill>
              </a:rPr>
              <a:t>SO</a:t>
            </a:r>
            <a:r>
              <a:rPr lang="ru-RU" sz="3600" dirty="0">
                <a:solidFill>
                  <a:schemeClr val="folHlink"/>
                </a:solidFill>
              </a:rPr>
              <a:t>4</a:t>
            </a:r>
            <a:r>
              <a:rPr lang="ru-RU" sz="5400" dirty="0">
                <a:solidFill>
                  <a:schemeClr val="folHlink"/>
                </a:solidFill>
              </a:rPr>
              <a:t> </a:t>
            </a:r>
            <a:r>
              <a:rPr lang="ru-RU" sz="5400" dirty="0">
                <a:solidFill>
                  <a:schemeClr val="folHlink"/>
                </a:solidFill>
                <a:cs typeface="Arial" charset="0"/>
              </a:rPr>
              <a:t>→ ZnSO</a:t>
            </a:r>
            <a:r>
              <a:rPr lang="ru-RU" sz="3600" dirty="0">
                <a:solidFill>
                  <a:schemeClr val="folHlink"/>
                </a:solidFill>
                <a:cs typeface="Arial" charset="0"/>
              </a:rPr>
              <a:t>4</a:t>
            </a:r>
            <a:r>
              <a:rPr lang="ru-RU" sz="5400" dirty="0">
                <a:solidFill>
                  <a:schemeClr val="folHlink"/>
                </a:solidFill>
                <a:cs typeface="Arial" charset="0"/>
              </a:rPr>
              <a:t> + H</a:t>
            </a:r>
            <a:r>
              <a:rPr lang="ru-RU" sz="3600" dirty="0">
                <a:solidFill>
                  <a:schemeClr val="folHlink"/>
                </a:solidFill>
                <a:cs typeface="Arial" charset="0"/>
              </a:rPr>
              <a:t>2</a:t>
            </a:r>
            <a:r>
              <a:rPr lang="ru-RU" sz="5400" dirty="0">
                <a:solidFill>
                  <a:schemeClr val="folHlink"/>
                </a:solidFill>
                <a:cs typeface="Arial" charset="0"/>
              </a:rPr>
              <a:t>↑</a:t>
            </a:r>
          </a:p>
        </p:txBody>
      </p:sp>
      <p:pic>
        <p:nvPicPr>
          <p:cNvPr id="51220" name="MSSN00451_0000[1]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75688" y="6381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1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9030" fill="hold"/>
                                        <p:tgtEl>
                                          <p:spTgt spid="51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MCj041234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46423"/>
            <a:ext cx="8229600" cy="922337"/>
          </a:xfrm>
        </p:spPr>
        <p:txBody>
          <a:bodyPr>
            <a:normAutofit/>
          </a:bodyPr>
          <a:lstStyle/>
          <a:p>
            <a:pPr eaLnBrk="1" hangingPunct="1"/>
            <a:r>
              <a:rPr lang="ru-RU" b="1" dirty="0" err="1">
                <a:solidFill>
                  <a:srgbClr val="FFC000"/>
                </a:solidFill>
              </a:rPr>
              <a:t>Изригване</a:t>
            </a:r>
            <a:r>
              <a:rPr lang="ru-RU" b="1" dirty="0">
                <a:solidFill>
                  <a:srgbClr val="FFC000"/>
                </a:solidFill>
              </a:rPr>
              <a:t> на </a:t>
            </a:r>
            <a:r>
              <a:rPr lang="ru-RU" b="1" dirty="0" err="1">
                <a:solidFill>
                  <a:srgbClr val="FFC000"/>
                </a:solidFill>
              </a:rPr>
              <a:t>вулкани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747839" y="5517232"/>
            <a:ext cx="5000625" cy="10156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6000" dirty="0"/>
              <a:t>S + O</a:t>
            </a:r>
            <a:r>
              <a:rPr lang="ru-RU" sz="4000" dirty="0"/>
              <a:t>2</a:t>
            </a:r>
            <a:r>
              <a:rPr lang="ru-RU" sz="6000" dirty="0"/>
              <a:t> </a:t>
            </a:r>
            <a:r>
              <a:rPr lang="ru-RU" sz="6000" dirty="0">
                <a:cs typeface="Arial" charset="0"/>
              </a:rPr>
              <a:t>→ SO</a:t>
            </a:r>
            <a:r>
              <a:rPr lang="ru-RU" sz="4000" dirty="0">
                <a:cs typeface="Arial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ru-RU" dirty="0"/>
              <a:t>При </a:t>
            </a:r>
            <a:r>
              <a:rPr lang="ru-RU" dirty="0" err="1"/>
              <a:t>горене</a:t>
            </a:r>
            <a:r>
              <a:rPr lang="ru-RU" dirty="0"/>
              <a:t> на </a:t>
            </a:r>
            <a:r>
              <a:rPr lang="ru-RU" dirty="0" err="1"/>
              <a:t>горива</a:t>
            </a:r>
            <a:r>
              <a:rPr lang="ru-RU" dirty="0"/>
              <a:t> </a:t>
            </a:r>
          </a:p>
        </p:txBody>
      </p:sp>
      <p:pic>
        <p:nvPicPr>
          <p:cNvPr id="32775" name="Picture 7" descr="MPj0399852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84784"/>
            <a:ext cx="4572000" cy="215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 descr="MPj0406580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141043"/>
            <a:ext cx="4249167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9" descr="MPj0422420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96752"/>
            <a:ext cx="4104134" cy="28638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42837" y="5157192"/>
            <a:ext cx="7993012" cy="92333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5400" dirty="0" smtClean="0"/>
              <a:t>CH</a:t>
            </a:r>
            <a:r>
              <a:rPr lang="ru-RU" sz="3600" b="1" dirty="0" smtClean="0"/>
              <a:t>4 + </a:t>
            </a:r>
            <a:r>
              <a:rPr lang="en-US" sz="3600" b="1" dirty="0" smtClean="0"/>
              <a:t>2</a:t>
            </a:r>
            <a:r>
              <a:rPr lang="ru-RU" sz="5400" dirty="0" smtClean="0"/>
              <a:t>O</a:t>
            </a:r>
            <a:r>
              <a:rPr lang="ru-RU" sz="3600" b="1" dirty="0" smtClean="0"/>
              <a:t>2</a:t>
            </a:r>
            <a:r>
              <a:rPr lang="ru-RU" sz="5400" b="1" dirty="0" smtClean="0"/>
              <a:t> </a:t>
            </a:r>
            <a:r>
              <a:rPr lang="ru-RU" sz="5400" dirty="0">
                <a:cs typeface="Arial" charset="0"/>
              </a:rPr>
              <a:t>→ </a:t>
            </a:r>
            <a:r>
              <a:rPr lang="ru-RU" sz="5400" dirty="0" smtClean="0">
                <a:cs typeface="Arial" charset="0"/>
              </a:rPr>
              <a:t>CO</a:t>
            </a:r>
            <a:r>
              <a:rPr lang="ru-RU" sz="3600" b="1" dirty="0" smtClean="0">
                <a:cs typeface="Arial" charset="0"/>
              </a:rPr>
              <a:t>2</a:t>
            </a:r>
            <a:r>
              <a:rPr lang="ru-RU" sz="5400" dirty="0" smtClean="0">
                <a:cs typeface="Arial" charset="0"/>
              </a:rPr>
              <a:t> </a:t>
            </a:r>
            <a:r>
              <a:rPr lang="ru-RU" sz="5400" dirty="0">
                <a:cs typeface="Arial" charset="0"/>
              </a:rPr>
              <a:t>+ </a:t>
            </a:r>
            <a:r>
              <a:rPr lang="ru-RU" sz="5400" dirty="0" smtClean="0">
                <a:cs typeface="Arial" charset="0"/>
              </a:rPr>
              <a:t>2Н</a:t>
            </a:r>
            <a:r>
              <a:rPr lang="ru-RU" sz="3600" dirty="0" smtClean="0">
                <a:cs typeface="Arial" charset="0"/>
              </a:rPr>
              <a:t>2</a:t>
            </a:r>
            <a:r>
              <a:rPr lang="ru-RU" sz="5400" dirty="0" smtClean="0">
                <a:cs typeface="Arial" charset="0"/>
              </a:rPr>
              <a:t>O</a:t>
            </a:r>
            <a:r>
              <a:rPr lang="ru-RU" sz="3600" b="1" dirty="0">
                <a:cs typeface="Arial" charset="0"/>
              </a:rPr>
              <a:t> </a:t>
            </a:r>
            <a:r>
              <a:rPr lang="ru-RU" sz="3600" b="1" dirty="0" smtClean="0">
                <a:cs typeface="Arial" charset="0"/>
              </a:rPr>
              <a:t>+ </a:t>
            </a:r>
            <a:r>
              <a:rPr lang="en-US" sz="5400" dirty="0" smtClean="0">
                <a:cs typeface="Arial" charset="0"/>
              </a:rPr>
              <a:t>Q</a:t>
            </a:r>
            <a:endParaRPr lang="ru-RU" sz="54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1317</Words>
  <Application>Microsoft Office PowerPoint</Application>
  <PresentationFormat>Презентация на цял екран (4:3)</PresentationFormat>
  <Paragraphs>327</Paragraphs>
  <Slides>32</Slides>
  <Notes>2</Notes>
  <HiddenSlides>0</HiddenSlides>
  <MMClips>3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Wingdings</vt:lpstr>
      <vt:lpstr>Тема Office</vt:lpstr>
      <vt:lpstr>Презентация на PowerPoint</vt:lpstr>
      <vt:lpstr>Какво се оценява?</vt:lpstr>
      <vt:lpstr>Презентация на PowerPoint</vt:lpstr>
      <vt:lpstr>Горски пожари</vt:lpstr>
      <vt:lpstr>Фотосинтеза</vt:lpstr>
      <vt:lpstr>Корозия на металите </vt:lpstr>
      <vt:lpstr>Работа на акумулатори </vt:lpstr>
      <vt:lpstr>Изригване на вулкани</vt:lpstr>
      <vt:lpstr>При горене на горива </vt:lpstr>
      <vt:lpstr>При ферментация на глюкоза</vt:lpstr>
      <vt:lpstr>Взрывчатые вещества</vt:lpstr>
      <vt:lpstr>Мълния в природата</vt:lpstr>
      <vt:lpstr>При процеса дишане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Задача 1. Прочетете текста и допишете пропуснатите думи и изрази:</vt:lpstr>
      <vt:lpstr>Задача 2. Изравнете уравнението на реакцията:</vt:lpstr>
      <vt:lpstr>Презентация на PowerPoint</vt:lpstr>
      <vt:lpstr>Задача: Изравнете следните окислително-редукционни реакции. </vt:lpstr>
      <vt:lpstr>Презентация на PowerPoint</vt:lpstr>
      <vt:lpstr>ВАЖНО!!!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Благодаря  за  вниманието!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Силвия Червенкова</dc:creator>
  <cp:lastModifiedBy>Силвия Червенкова</cp:lastModifiedBy>
  <cp:revision>27</cp:revision>
  <dcterms:created xsi:type="dcterms:W3CDTF">2020-08-27T11:45:49Z</dcterms:created>
  <dcterms:modified xsi:type="dcterms:W3CDTF">2024-10-20T16:56:39Z</dcterms:modified>
</cp:coreProperties>
</file>